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0"/>
  </p:notesMasterIdLst>
  <p:sldIdLst>
    <p:sldId id="256" r:id="rId3"/>
    <p:sldId id="261" r:id="rId4"/>
    <p:sldId id="268" r:id="rId5"/>
    <p:sldId id="269" r:id="rId6"/>
    <p:sldId id="260" r:id="rId7"/>
    <p:sldId id="270" r:id="rId8"/>
    <p:sldId id="259" r:id="rId9"/>
    <p:sldId id="272" r:id="rId10"/>
    <p:sldId id="271" r:id="rId11"/>
    <p:sldId id="274" r:id="rId12"/>
    <p:sldId id="273" r:id="rId13"/>
    <p:sldId id="258" r:id="rId14"/>
    <p:sldId id="275" r:id="rId15"/>
    <p:sldId id="265" r:id="rId16"/>
    <p:sldId id="257" r:id="rId17"/>
    <p:sldId id="262" r:id="rId18"/>
    <p:sldId id="26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E5BB"/>
    <a:srgbClr val="E9894D"/>
    <a:srgbClr val="141B41"/>
    <a:srgbClr val="A7C6DA"/>
    <a:srgbClr val="439E93"/>
    <a:srgbClr val="3CA1BD"/>
    <a:srgbClr val="E2B745"/>
    <a:srgbClr val="DBD56E"/>
    <a:srgbClr val="8B575C"/>
    <a:srgbClr val="BF21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25"/>
    <p:restoredTop sz="86013"/>
  </p:normalViewPr>
  <p:slideViewPr>
    <p:cSldViewPr snapToGrid="0" snapToObjects="1">
      <p:cViewPr varScale="1">
        <p:scale>
          <a:sx n="137" d="100"/>
          <a:sy n="137" d="100"/>
        </p:scale>
        <p:origin x="76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Actual</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Avenir Black" charset="0"/>
                    <a:ea typeface="Avenir Black" charset="0"/>
                    <a:cs typeface="Avenir Black"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Summer 2015</c:v>
                </c:pt>
                <c:pt idx="1">
                  <c:v>Summer 2016</c:v>
                </c:pt>
                <c:pt idx="2">
                  <c:v>Summer 2017</c:v>
                </c:pt>
                <c:pt idx="3">
                  <c:v>Summer 2018</c:v>
                </c:pt>
              </c:strCache>
            </c:strRef>
          </c:cat>
          <c:val>
            <c:numRef>
              <c:f>Sheet1!$B$2:$B$5</c:f>
              <c:numCache>
                <c:formatCode>General</c:formatCode>
                <c:ptCount val="4"/>
                <c:pt idx="0">
                  <c:v>228.0</c:v>
                </c:pt>
                <c:pt idx="1">
                  <c:v>239.0</c:v>
                </c:pt>
                <c:pt idx="2">
                  <c:v>462.0</c:v>
                </c:pt>
                <c:pt idx="3">
                  <c:v>257.0</c:v>
                </c:pt>
              </c:numCache>
            </c:numRef>
          </c:val>
        </c:ser>
        <c:ser>
          <c:idx val="1"/>
          <c:order val="1"/>
          <c:tx>
            <c:strRef>
              <c:f>Sheet1!$C$1</c:f>
              <c:strCache>
                <c:ptCount val="1"/>
                <c:pt idx="0">
                  <c:v>Projected</c:v>
                </c:pt>
              </c:strCache>
            </c:strRef>
          </c:tx>
          <c:spPr>
            <a:solidFill>
              <a:schemeClr val="accent3">
                <a:alpha val="50000"/>
              </a:schemeClr>
            </a:solidFill>
            <a:ln>
              <a:noFill/>
            </a:ln>
            <a:effectLst/>
          </c:spPr>
          <c:invertIfNegative val="0"/>
          <c:dLbls>
            <c:delete val="1"/>
          </c:dLbls>
          <c:cat>
            <c:strRef>
              <c:f>Sheet1!$A$2:$A$5</c:f>
              <c:strCache>
                <c:ptCount val="4"/>
                <c:pt idx="0">
                  <c:v>Summer 2015</c:v>
                </c:pt>
                <c:pt idx="1">
                  <c:v>Summer 2016</c:v>
                </c:pt>
                <c:pt idx="2">
                  <c:v>Summer 2017</c:v>
                </c:pt>
                <c:pt idx="3">
                  <c:v>Summer 2018</c:v>
                </c:pt>
              </c:strCache>
            </c:strRef>
          </c:cat>
          <c:val>
            <c:numRef>
              <c:f>Sheet1!$C$2:$C$5</c:f>
              <c:numCache>
                <c:formatCode>General</c:formatCode>
                <c:ptCount val="4"/>
                <c:pt idx="3">
                  <c:v>247.0</c:v>
                </c:pt>
              </c:numCache>
            </c:numRef>
          </c:val>
        </c:ser>
        <c:dLbls>
          <c:dLblPos val="ctr"/>
          <c:showLegendKey val="0"/>
          <c:showVal val="1"/>
          <c:showCatName val="0"/>
          <c:showSerName val="0"/>
          <c:showPercent val="0"/>
          <c:showBubbleSize val="0"/>
        </c:dLbls>
        <c:gapWidth val="10"/>
        <c:overlap val="100"/>
        <c:axId val="-1807114544"/>
        <c:axId val="-1639143568"/>
      </c:barChart>
      <c:catAx>
        <c:axId val="-1807114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venir Book" charset="0"/>
                <a:ea typeface="Avenir Book" charset="0"/>
                <a:cs typeface="Avenir Book" charset="0"/>
              </a:defRPr>
            </a:pPr>
            <a:endParaRPr lang="en-US"/>
          </a:p>
        </c:txPr>
        <c:crossAx val="-1639143568"/>
        <c:crosses val="autoZero"/>
        <c:auto val="1"/>
        <c:lblAlgn val="ctr"/>
        <c:lblOffset val="100"/>
        <c:noMultiLvlLbl val="0"/>
      </c:catAx>
      <c:valAx>
        <c:axId val="-1639143568"/>
        <c:scaling>
          <c:orientation val="minMax"/>
          <c:max val="600.0"/>
        </c:scaling>
        <c:delete val="1"/>
        <c:axPos val="l"/>
        <c:numFmt formatCode="General" sourceLinked="0"/>
        <c:majorTickMark val="out"/>
        <c:minorTickMark val="none"/>
        <c:tickLblPos val="nextTo"/>
        <c:crossAx val="-180711454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venir Book" charset="0"/>
          <a:ea typeface="Avenir Book" charset="0"/>
          <a:cs typeface="Avenir Book"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Actual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Avenir Black" charset="0"/>
                    <a:ea typeface="Avenir Black" charset="0"/>
                    <a:cs typeface="Avenir Black"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Spring 2016</c:v>
                </c:pt>
                <c:pt idx="1">
                  <c:v>Spring 2017</c:v>
                </c:pt>
                <c:pt idx="2">
                  <c:v>Spring 2018</c:v>
                </c:pt>
              </c:strCache>
            </c:strRef>
          </c:cat>
          <c:val>
            <c:numRef>
              <c:f>Sheet1!$B$2:$B$4</c:f>
              <c:numCache>
                <c:formatCode>General</c:formatCode>
                <c:ptCount val="3"/>
                <c:pt idx="0">
                  <c:v>360.0</c:v>
                </c:pt>
                <c:pt idx="1">
                  <c:v>421.0</c:v>
                </c:pt>
                <c:pt idx="2">
                  <c:v>418.0</c:v>
                </c:pt>
              </c:numCache>
            </c:numRef>
          </c:val>
        </c:ser>
        <c:ser>
          <c:idx val="1"/>
          <c:order val="1"/>
          <c:tx>
            <c:strRef>
              <c:f>Sheet1!$C$1</c:f>
              <c:strCache>
                <c:ptCount val="1"/>
              </c:strCache>
            </c:strRef>
          </c:tx>
          <c:spPr>
            <a:solidFill>
              <a:srgbClr val="E2B745">
                <a:alpha val="50000"/>
              </a:srgbClr>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Avenir Black" charset="0"/>
                    <a:ea typeface="Avenir Black" charset="0"/>
                    <a:cs typeface="Avenir Black"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Spring 2016</c:v>
                </c:pt>
                <c:pt idx="1">
                  <c:v>Spring 2017</c:v>
                </c:pt>
                <c:pt idx="2">
                  <c:v>Spring 2018</c:v>
                </c:pt>
              </c:strCache>
            </c:strRef>
          </c:cat>
          <c:val>
            <c:numRef>
              <c:f>Sheet1!$C$2:$C$4</c:f>
              <c:numCache>
                <c:formatCode>General</c:formatCode>
                <c:ptCount val="3"/>
              </c:numCache>
            </c:numRef>
          </c:val>
        </c:ser>
        <c:dLbls>
          <c:dLblPos val="ctr"/>
          <c:showLegendKey val="0"/>
          <c:showVal val="1"/>
          <c:showCatName val="0"/>
          <c:showSerName val="0"/>
          <c:showPercent val="0"/>
          <c:showBubbleSize val="0"/>
        </c:dLbls>
        <c:gapWidth val="10"/>
        <c:overlap val="100"/>
        <c:axId val="-1687620240"/>
        <c:axId val="-1687638528"/>
      </c:barChart>
      <c:catAx>
        <c:axId val="-1687620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venir Book" charset="0"/>
                <a:ea typeface="Avenir Book" charset="0"/>
                <a:cs typeface="Avenir Book" charset="0"/>
              </a:defRPr>
            </a:pPr>
            <a:endParaRPr lang="en-US"/>
          </a:p>
        </c:txPr>
        <c:crossAx val="-1687638528"/>
        <c:crosses val="autoZero"/>
        <c:auto val="1"/>
        <c:lblAlgn val="ctr"/>
        <c:lblOffset val="100"/>
        <c:noMultiLvlLbl val="0"/>
      </c:catAx>
      <c:valAx>
        <c:axId val="-1687638528"/>
        <c:scaling>
          <c:orientation val="minMax"/>
          <c:max val="600.0"/>
        </c:scaling>
        <c:delete val="1"/>
        <c:axPos val="l"/>
        <c:numFmt formatCode="General" sourceLinked="0"/>
        <c:majorTickMark val="out"/>
        <c:minorTickMark val="none"/>
        <c:tickLblPos val="nextTo"/>
        <c:crossAx val="-168762024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venir Book" charset="0"/>
          <a:ea typeface="Avenir Book" charset="0"/>
          <a:cs typeface="Avenir Book"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Actual</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Avenir Black" charset="0"/>
                    <a:ea typeface="Avenir Black" charset="0"/>
                    <a:cs typeface="Avenir Black"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Fall 2015</c:v>
                </c:pt>
                <c:pt idx="1">
                  <c:v>Fall 2016</c:v>
                </c:pt>
                <c:pt idx="2">
                  <c:v>Fall 2017</c:v>
                </c:pt>
              </c:strCache>
            </c:strRef>
          </c:cat>
          <c:val>
            <c:numRef>
              <c:f>Sheet1!$B$2:$B$4</c:f>
              <c:numCache>
                <c:formatCode>General</c:formatCode>
                <c:ptCount val="3"/>
                <c:pt idx="0">
                  <c:v>408.0</c:v>
                </c:pt>
                <c:pt idx="1">
                  <c:v>550.0</c:v>
                </c:pt>
                <c:pt idx="2">
                  <c:v>523.0</c:v>
                </c:pt>
              </c:numCache>
            </c:numRef>
          </c:val>
        </c:ser>
        <c:dLbls>
          <c:dLblPos val="ctr"/>
          <c:showLegendKey val="0"/>
          <c:showVal val="1"/>
          <c:showCatName val="0"/>
          <c:showSerName val="0"/>
          <c:showPercent val="0"/>
          <c:showBubbleSize val="0"/>
        </c:dLbls>
        <c:gapWidth val="10"/>
        <c:overlap val="100"/>
        <c:axId val="-1687760832"/>
        <c:axId val="-1687777296"/>
      </c:barChart>
      <c:catAx>
        <c:axId val="-1687760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venir Book" charset="0"/>
                <a:ea typeface="Avenir Book" charset="0"/>
                <a:cs typeface="Avenir Book" charset="0"/>
              </a:defRPr>
            </a:pPr>
            <a:endParaRPr lang="en-US"/>
          </a:p>
        </c:txPr>
        <c:crossAx val="-1687777296"/>
        <c:crosses val="autoZero"/>
        <c:auto val="1"/>
        <c:lblAlgn val="ctr"/>
        <c:lblOffset val="100"/>
        <c:noMultiLvlLbl val="0"/>
      </c:catAx>
      <c:valAx>
        <c:axId val="-1687777296"/>
        <c:scaling>
          <c:orientation val="minMax"/>
        </c:scaling>
        <c:delete val="0"/>
        <c:axPos val="l"/>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venir Book" charset="0"/>
                <a:ea typeface="Avenir Book" charset="0"/>
                <a:cs typeface="Avenir Book" charset="0"/>
              </a:defRPr>
            </a:pPr>
            <a:endParaRPr lang="en-US"/>
          </a:p>
        </c:txPr>
        <c:crossAx val="-168776083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venir Book" charset="0"/>
          <a:ea typeface="Avenir Book" charset="0"/>
          <a:cs typeface="Avenir Book"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Avenir Book" charset="0"/>
              <a:ea typeface="Avenir Book" charset="0"/>
              <a:cs typeface="Avenir Book" charset="0"/>
            </a:defRPr>
          </a:pPr>
          <a:endParaRPr lang="en-US"/>
        </a:p>
      </c:txPr>
    </c:title>
    <c:autoTitleDeleted val="0"/>
    <c:plotArea>
      <c:layout/>
      <c:doughnutChart>
        <c:varyColors val="1"/>
        <c:ser>
          <c:idx val="0"/>
          <c:order val="0"/>
          <c:tx>
            <c:strRef>
              <c:f>Sheet1!$B$1</c:f>
              <c:strCache>
                <c:ptCount val="1"/>
                <c:pt idx="0">
                  <c:v>Attendance by Program 2017-18 Academic Year</c:v>
                </c:pt>
              </c:strCache>
            </c:strRef>
          </c:tx>
          <c:spPr>
            <a:ln>
              <a:noFill/>
            </a:ln>
          </c:spPr>
          <c:dPt>
            <c:idx val="0"/>
            <c:bubble3D val="0"/>
            <c:spPr>
              <a:solidFill>
                <a:schemeClr val="accent1"/>
              </a:solidFill>
              <a:ln w="19050">
                <a:noFill/>
              </a:ln>
              <a:effectLst/>
            </c:spPr>
          </c:dPt>
          <c:dPt>
            <c:idx val="1"/>
            <c:bubble3D val="0"/>
            <c:spPr>
              <a:solidFill>
                <a:schemeClr val="accent2"/>
              </a:solidFill>
              <a:ln w="19050">
                <a:noFill/>
              </a:ln>
              <a:effectLst/>
            </c:spPr>
          </c:dPt>
          <c:dPt>
            <c:idx val="2"/>
            <c:bubble3D val="0"/>
            <c:spPr>
              <a:solidFill>
                <a:srgbClr val="A9E5BB"/>
              </a:solidFill>
              <a:ln w="19050">
                <a:noFill/>
              </a:ln>
              <a:effectLst/>
            </c:spPr>
          </c:dPt>
          <c:dPt>
            <c:idx val="3"/>
            <c:bubble3D val="0"/>
            <c:spPr>
              <a:solidFill>
                <a:schemeClr val="accent4"/>
              </a:solidFill>
              <a:ln w="19050">
                <a:noFill/>
              </a:ln>
              <a:effectLst/>
            </c:spPr>
          </c:dPt>
          <c:dPt>
            <c:idx val="4"/>
            <c:bubble3D val="0"/>
            <c:spPr>
              <a:solidFill>
                <a:schemeClr val="accent3"/>
              </a:solidFill>
              <a:ln w="19050">
                <a:noFill/>
              </a:ln>
              <a:effectLst/>
            </c:spPr>
          </c:dPt>
          <c:dPt>
            <c:idx val="5"/>
            <c:bubble3D val="0"/>
            <c:spPr>
              <a:solidFill>
                <a:schemeClr val="accent5"/>
              </a:solidFill>
              <a:ln w="19050">
                <a:noFill/>
              </a:ln>
              <a:effectLst/>
            </c:spPr>
          </c:dPt>
          <c:dLbls>
            <c:dLbl>
              <c:idx val="0"/>
              <c:layout>
                <c:manualLayout>
                  <c:x val="0.0772946859903381"/>
                  <c:y val="0.0"/>
                </c:manualLayout>
              </c:layout>
              <c:tx>
                <c:rich>
                  <a:bodyPr/>
                  <a:lstStyle/>
                  <a:p>
                    <a:fld id="{FDD525E5-FD09-CA4B-875A-5DCC7D9EF1EB}" type="CATEGORYNAME">
                      <a:rPr lang="pt-BR" dirty="0"/>
                      <a:pPr/>
                      <a:t>[CATEGORY NAME]</a:t>
                    </a:fld>
                    <a:endParaRPr lang="pt-BR" baseline="0" dirty="0"/>
                  </a:p>
                  <a:p>
                    <a:fld id="{866ACB6C-BAFA-3645-8F60-57B7C9E57D02}" type="PERCENTAGE">
                      <a:rPr lang="pt-BR" b="1" i="0" dirty="0">
                        <a:latin typeface="Avenir Black" charset="0"/>
                        <a:ea typeface="Avenir Black" charset="0"/>
                        <a:cs typeface="Avenir Black" charset="0"/>
                      </a:rPr>
                      <a:pPr/>
                      <a:t>[PERCENTAGE]</a:t>
                    </a:fld>
                    <a:endParaRPr lang="en-US"/>
                  </a:p>
                </c:rich>
              </c:tx>
              <c:showLegendKey val="0"/>
              <c:showVal val="0"/>
              <c:showCatName val="1"/>
              <c:showSerName val="0"/>
              <c:showPercent val="1"/>
              <c:showBubbleSize val="0"/>
              <c:separator>
</c:separator>
              <c:extLst>
                <c:ext xmlns:c15="http://schemas.microsoft.com/office/drawing/2012/chart" uri="{CE6537A1-D6FC-4f65-9D91-7224C49458BB}">
                  <c15:layout/>
                  <c15:dlblFieldTable/>
                  <c15:showDataLabelsRange val="0"/>
                </c:ext>
              </c:extLst>
            </c:dLbl>
            <c:dLbl>
              <c:idx val="1"/>
              <c:layout>
                <c:manualLayout>
                  <c:x val="-0.0978260869565218"/>
                  <c:y val="0.146901709401709"/>
                </c:manualLayout>
              </c:layout>
              <c:tx>
                <c:rich>
                  <a:bodyPr/>
                  <a:lstStyle/>
                  <a:p>
                    <a:fld id="{75652E12-C45C-524D-9A59-D85CAE68BB7C}" type="CATEGORYNAME">
                      <a:rPr lang="en-US"/>
                      <a:pPr/>
                      <a:t>[CATEGORY NAME]</a:t>
                    </a:fld>
                    <a:endParaRPr lang="en-US" baseline="0" dirty="0"/>
                  </a:p>
                  <a:p>
                    <a:fld id="{99C482EF-1FAE-B84F-9D39-1A0A365EF6A7}" type="PERCENTAGE">
                      <a:rPr lang="en-US" b="1" i="0">
                        <a:latin typeface="Avenir Black" charset="0"/>
                        <a:ea typeface="Avenir Black" charset="0"/>
                        <a:cs typeface="Avenir Black" charset="0"/>
                      </a:rPr>
                      <a:pPr/>
                      <a:t>[PERCENTAGE]</a:t>
                    </a:fld>
                    <a:endParaRPr lang="en-US"/>
                  </a:p>
                </c:rich>
              </c:tx>
              <c:showLegendKey val="0"/>
              <c:showVal val="0"/>
              <c:showCatName val="1"/>
              <c:showSerName val="0"/>
              <c:showPercent val="1"/>
              <c:showBubbleSize val="0"/>
              <c:separator>
</c:separator>
              <c:extLst>
                <c:ext xmlns:c15="http://schemas.microsoft.com/office/drawing/2012/chart" uri="{CE6537A1-D6FC-4f65-9D91-7224C49458BB}">
                  <c15:layout/>
                  <c15:dlblFieldTable/>
                  <c15:showDataLabelsRange val="0"/>
                </c:ext>
              </c:extLst>
            </c:dLbl>
            <c:dLbl>
              <c:idx val="2"/>
              <c:layout>
                <c:manualLayout>
                  <c:x val="-0.203502415458937"/>
                  <c:y val="0.0681089743589743"/>
                </c:manualLayout>
              </c:layout>
              <c:tx>
                <c:rich>
                  <a:bodyPr rot="0" spcFirstLastPara="1" vertOverflow="ellipsis" vert="horz" wrap="square" lIns="38100" tIns="19050" rIns="38100" bIns="19050" anchor="ctr" anchorCtr="1">
                    <a:noAutofit/>
                  </a:bodyPr>
                  <a:lstStyle/>
                  <a:p>
                    <a:pPr>
                      <a:lnSpc>
                        <a:spcPct val="80000"/>
                      </a:lnSpc>
                      <a:defRPr sz="1800" b="0" i="0" u="none" strike="noStrike" kern="1200" baseline="0">
                        <a:solidFill>
                          <a:schemeClr val="tx1">
                            <a:lumMod val="75000"/>
                            <a:lumOff val="25000"/>
                          </a:schemeClr>
                        </a:solidFill>
                        <a:latin typeface="Avenir Book" charset="0"/>
                        <a:ea typeface="Avenir Book" charset="0"/>
                        <a:cs typeface="Avenir Book" charset="0"/>
                      </a:defRPr>
                    </a:pPr>
                    <a:fld id="{BFF87B28-E1E9-7E43-97E7-73CE42F3D547}" type="CATEGORYNAME">
                      <a:rPr lang="en-US" dirty="0"/>
                      <a:pPr>
                        <a:lnSpc>
                          <a:spcPct val="80000"/>
                        </a:lnSpc>
                        <a:defRPr sz="1800"/>
                      </a:pPr>
                      <a:t>[CATEGORY NAME]</a:t>
                    </a:fld>
                    <a:endParaRPr lang="en-US" baseline="0" dirty="0"/>
                  </a:p>
                  <a:p>
                    <a:pPr>
                      <a:lnSpc>
                        <a:spcPct val="80000"/>
                      </a:lnSpc>
                      <a:defRPr sz="1800"/>
                    </a:pPr>
                    <a:fld id="{222295DA-C975-BB44-AB26-D23E482F7B9E}" type="PERCENTAGE">
                      <a:rPr lang="en-US" b="1" i="0" dirty="0">
                        <a:latin typeface="Avenir Black" charset="0"/>
                        <a:ea typeface="Avenir Black" charset="0"/>
                        <a:cs typeface="Avenir Black" charset="0"/>
                      </a:rPr>
                      <a:pPr>
                        <a:lnSpc>
                          <a:spcPct val="80000"/>
                        </a:lnSpc>
                        <a:defRPr sz="1800"/>
                      </a:pPr>
                      <a:t>[PERCENTAGE]</a:t>
                    </a:fld>
                    <a:endParaRPr lang="en-US"/>
                  </a:p>
                </c:rich>
              </c:tx>
              <c:numFmt formatCode="0%" sourceLinked="0"/>
              <c:spPr>
                <a:noFill/>
                <a:ln>
                  <a:noFill/>
                </a:ln>
                <a:effectLst/>
              </c:spPr>
              <c:txPr>
                <a:bodyPr rot="0" spcFirstLastPara="1" vertOverflow="ellipsis" vert="horz" wrap="square" lIns="38100" tIns="19050" rIns="38100" bIns="19050" anchor="ctr" anchorCtr="1">
                  <a:noAutofit/>
                </a:bodyPr>
                <a:lstStyle/>
                <a:p>
                  <a:pPr>
                    <a:lnSpc>
                      <a:spcPct val="80000"/>
                    </a:lnSpc>
                    <a:defRPr sz="1800" b="0" i="0" u="none" strike="noStrike" kern="1200" baseline="0">
                      <a:solidFill>
                        <a:schemeClr val="tx1">
                          <a:lumMod val="75000"/>
                          <a:lumOff val="25000"/>
                        </a:schemeClr>
                      </a:solidFill>
                      <a:latin typeface="Avenir Book" charset="0"/>
                      <a:ea typeface="Avenir Book" charset="0"/>
                      <a:cs typeface="Avenir Book" charset="0"/>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312789855072464"/>
                      <c:h val="0.116907051282051"/>
                    </c:manualLayout>
                  </c15:layout>
                  <c15:dlblFieldTable/>
                  <c15:showDataLabelsRange val="0"/>
                </c:ext>
              </c:extLst>
            </c:dLbl>
            <c:dLbl>
              <c:idx val="3"/>
              <c:layout>
                <c:manualLayout>
                  <c:x val="-0.231884057971014"/>
                  <c:y val="-0.0347222222222222"/>
                </c:manualLayout>
              </c:layout>
              <c:tx>
                <c:rich>
                  <a:bodyPr/>
                  <a:lstStyle/>
                  <a:p>
                    <a:fld id="{793C41E3-34ED-1A4E-99C5-47A0F8BA2AEF}" type="CATEGORYNAME">
                      <a:rPr lang="en-US"/>
                      <a:pPr/>
                      <a:t>[CATEGORY NAME]</a:t>
                    </a:fld>
                    <a:endParaRPr lang="en-US" baseline="0" dirty="0"/>
                  </a:p>
                  <a:p>
                    <a:fld id="{03709652-60E5-EF4F-A22E-0353C0F71672}" type="PERCENTAGE">
                      <a:rPr lang="en-US" b="1" i="0">
                        <a:latin typeface="Avenir Black" charset="0"/>
                        <a:ea typeface="Avenir Black" charset="0"/>
                        <a:cs typeface="Avenir Black" charset="0"/>
                      </a:rPr>
                      <a:pPr/>
                      <a:t>[PERCENTAGE]</a:t>
                    </a:fld>
                    <a:endParaRPr lang="en-US"/>
                  </a:p>
                </c:rich>
              </c:tx>
              <c:showLegendKey val="0"/>
              <c:showVal val="0"/>
              <c:showCatName val="1"/>
              <c:showSerName val="0"/>
              <c:showPercent val="1"/>
              <c:showBubbleSize val="0"/>
              <c:separator>
</c:separator>
              <c:extLst>
                <c:ext xmlns:c15="http://schemas.microsoft.com/office/drawing/2012/chart" uri="{CE6537A1-D6FC-4f65-9D91-7224C49458BB}">
                  <c15:layout/>
                  <c15:dlblFieldTable/>
                  <c15:showDataLabelsRange val="0"/>
                </c:ext>
              </c:extLst>
            </c:dLbl>
            <c:dLbl>
              <c:idx val="4"/>
              <c:layout>
                <c:manualLayout>
                  <c:x val="-0.103864734299517"/>
                  <c:y val="-0.00801282051282051"/>
                </c:manualLayout>
              </c:layout>
              <c:tx>
                <c:rich>
                  <a:bodyPr/>
                  <a:lstStyle/>
                  <a:p>
                    <a:fld id="{631CC243-59C2-3944-8ECE-EF39CFBE6821}" type="CATEGORYNAME">
                      <a:rPr lang="pt-BR"/>
                      <a:pPr/>
                      <a:t>[CATEGORY NAME]</a:t>
                    </a:fld>
                    <a:endParaRPr lang="pt-BR" baseline="0" dirty="0"/>
                  </a:p>
                  <a:p>
                    <a:fld id="{B70B8415-09E4-9A42-B22E-B69F0064AE23}" type="PERCENTAGE">
                      <a:rPr lang="pt-BR" b="1" i="0">
                        <a:latin typeface="Avenir Black" charset="0"/>
                        <a:ea typeface="Avenir Black" charset="0"/>
                        <a:cs typeface="Avenir Black" charset="0"/>
                      </a:rPr>
                      <a:pPr/>
                      <a:t>[PERCENTAGE]</a:t>
                    </a:fld>
                    <a:endParaRPr lang="en-US"/>
                  </a:p>
                </c:rich>
              </c:tx>
              <c:showLegendKey val="0"/>
              <c:showVal val="0"/>
              <c:showCatName val="1"/>
              <c:showSerName val="0"/>
              <c:showPercent val="1"/>
              <c:showBubbleSize val="0"/>
              <c:separator>
</c:separator>
              <c:extLst>
                <c:ext xmlns:c15="http://schemas.microsoft.com/office/drawing/2012/chart" uri="{CE6537A1-D6FC-4f65-9D91-7224C49458BB}">
                  <c15:layout/>
                  <c15:dlblFieldTable/>
                  <c15:showDataLabelsRange val="0"/>
                </c:ext>
              </c:extLst>
            </c:dLbl>
            <c:dLbl>
              <c:idx val="5"/>
              <c:layout>
                <c:manualLayout>
                  <c:x val="-0.0990338164251207"/>
                  <c:y val="-0.0454059829059829"/>
                </c:manualLayout>
              </c:layout>
              <c:tx>
                <c:rich>
                  <a:bodyPr/>
                  <a:lstStyle/>
                  <a:p>
                    <a:fld id="{BACC48EF-3166-E94C-AF56-2CE302C2A90E}" type="CATEGORYNAME">
                      <a:rPr lang="en-US"/>
                      <a:pPr/>
                      <a:t>[CATEGORY NAME]</a:t>
                    </a:fld>
                    <a:endParaRPr lang="en-US" baseline="0" dirty="0"/>
                  </a:p>
                  <a:p>
                    <a:fld id="{666C7617-44C6-AC48-A6C9-DB95AEEF4B41}" type="PERCENTAGE">
                      <a:rPr lang="en-US" b="1" i="0">
                        <a:latin typeface="Avenir Black" charset="0"/>
                        <a:ea typeface="Avenir Black" charset="0"/>
                        <a:cs typeface="Avenir Black" charset="0"/>
                      </a:rPr>
                      <a:pPr/>
                      <a:t>[PERCENTAGE]</a:t>
                    </a:fld>
                    <a:endParaRPr lang="en-US"/>
                  </a:p>
                </c:rich>
              </c:tx>
              <c:showLegendKey val="0"/>
              <c:showVal val="0"/>
              <c:showCatName val="1"/>
              <c:showSerName val="0"/>
              <c:showPercent val="1"/>
              <c:showBubbleSize val="0"/>
              <c:separator>
</c:separator>
              <c:extLst>
                <c:ext xmlns:c15="http://schemas.microsoft.com/office/drawing/2012/chart" uri="{CE6537A1-D6FC-4f65-9D91-7224C49458BB}">
                  <c15:layout/>
                  <c15:dlblFieldTable/>
                  <c15:showDataLabelsRange val="0"/>
                </c:ext>
              </c:extLst>
            </c:dLbl>
            <c:numFmt formatCode="0%" sourceLinked="0"/>
            <c:spPr>
              <a:noFill/>
              <a:ln>
                <a:noFill/>
              </a:ln>
              <a:effectLst/>
            </c:spPr>
            <c:txPr>
              <a:bodyPr rot="0" spcFirstLastPara="1" vertOverflow="ellipsis" vert="horz" wrap="square" lIns="38100" tIns="19050" rIns="38100" bIns="19050" anchor="ctr" anchorCtr="1">
                <a:spAutoFit/>
              </a:bodyPr>
              <a:lstStyle/>
              <a:p>
                <a:pPr>
                  <a:lnSpc>
                    <a:spcPct val="80000"/>
                  </a:lnSpc>
                  <a:defRPr sz="1800" b="0" i="0" u="none" strike="noStrike" kern="1200" baseline="0">
                    <a:solidFill>
                      <a:schemeClr val="tx1">
                        <a:lumMod val="75000"/>
                        <a:lumOff val="25000"/>
                      </a:schemeClr>
                    </a:solidFill>
                    <a:latin typeface="Avenir Book" charset="0"/>
                    <a:ea typeface="Avenir Book" charset="0"/>
                    <a:cs typeface="Avenir Book" charset="0"/>
                  </a:defRPr>
                </a:pPr>
                <a:endParaRPr lang="en-US"/>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Sheet1!$A$2:$A$7</c:f>
              <c:strCache>
                <c:ptCount val="6"/>
                <c:pt idx="0">
                  <c:v>UROP</c:v>
                </c:pt>
                <c:pt idx="1">
                  <c:v>UROP &amp; THS</c:v>
                </c:pt>
                <c:pt idx="2">
                  <c:v>Transfer Honors Society (THS)</c:v>
                </c:pt>
                <c:pt idx="3">
                  <c:v>SPUR &amp; THS</c:v>
                </c:pt>
                <c:pt idx="4">
                  <c:v>SPUR</c:v>
                </c:pt>
                <c:pt idx="5">
                  <c:v>Unaffiliated</c:v>
                </c:pt>
              </c:strCache>
            </c:strRef>
          </c:cat>
          <c:val>
            <c:numRef>
              <c:f>Sheet1!$B$2:$B$7</c:f>
              <c:numCache>
                <c:formatCode>General</c:formatCode>
                <c:ptCount val="6"/>
                <c:pt idx="0">
                  <c:v>58.0</c:v>
                </c:pt>
                <c:pt idx="1">
                  <c:v>11.0</c:v>
                </c:pt>
                <c:pt idx="2">
                  <c:v>2.0</c:v>
                </c:pt>
                <c:pt idx="3">
                  <c:v>1.0</c:v>
                </c:pt>
                <c:pt idx="4">
                  <c:v>10.0</c:v>
                </c:pt>
                <c:pt idx="5">
                  <c:v>18.0</c:v>
                </c:pt>
              </c:numCache>
            </c:numRef>
          </c:val>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latin typeface="Avenir Book" charset="0"/>
          <a:ea typeface="Avenir Book" charset="0"/>
          <a:cs typeface="Avenir Book"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F80BA7-FE39-8F46-8F91-17505480027F}" type="datetimeFigureOut">
              <a:rPr lang="en-US" smtClean="0"/>
              <a:t>6/22/18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5493B8-29BC-F94F-A711-879FF5DE8B01}" type="slidenum">
              <a:rPr lang="en-US" smtClean="0"/>
              <a:t>‹#›</a:t>
            </a:fld>
            <a:endParaRPr lang="en-US"/>
          </a:p>
        </p:txBody>
      </p:sp>
    </p:spTree>
    <p:extLst>
      <p:ext uri="{BB962C8B-B14F-4D97-AF65-F5344CB8AC3E}">
        <p14:creationId xmlns:p14="http://schemas.microsoft.com/office/powerpoint/2010/main" val="1566281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Hi.  I’m Stephanie Shiver.  Thank you so much for coming.  I am going to talk about the program model for undergraduate research education that the Office of Undergraduate Research at the University of Utah has been hosting for a few years now. As an Advisor for the OUR, one of my tasks is organizing this series, which we call the Undergraduate Research Education Series or the URES – don’t worry the model is more innovative than the title. The Director of our office, Rachel Hayes-</a:t>
            </a:r>
            <a:r>
              <a:rPr lang="en-US" sz="1200" kern="1200" dirty="0" err="1" smtClean="0">
                <a:solidFill>
                  <a:schemeClr val="tx1"/>
                </a:solidFill>
                <a:effectLst/>
                <a:latin typeface="+mn-lt"/>
                <a:ea typeface="+mn-ea"/>
                <a:cs typeface="+mn-cs"/>
              </a:rPr>
              <a:t>Harb</a:t>
            </a:r>
            <a:r>
              <a:rPr lang="en-US" sz="1200" kern="1200" dirty="0" smtClean="0">
                <a:solidFill>
                  <a:schemeClr val="tx1"/>
                </a:solidFill>
                <a:effectLst/>
                <a:latin typeface="+mn-lt"/>
                <a:ea typeface="+mn-ea"/>
                <a:cs typeface="+mn-cs"/>
              </a:rPr>
              <a:t>, started this program in Spring 2015. I took over organizing it and we started tracking attendance and data in Summer 2015.</a:t>
            </a:r>
          </a:p>
          <a:p>
            <a:endParaRPr lang="en-US" dirty="0"/>
          </a:p>
        </p:txBody>
      </p:sp>
      <p:sp>
        <p:nvSpPr>
          <p:cNvPr id="4" name="Slide Number Placeholder 3"/>
          <p:cNvSpPr>
            <a:spLocks noGrp="1"/>
          </p:cNvSpPr>
          <p:nvPr>
            <p:ph type="sldNum" sz="quarter" idx="10"/>
          </p:nvPr>
        </p:nvSpPr>
        <p:spPr/>
        <p:txBody>
          <a:bodyPr/>
          <a:lstStyle/>
          <a:p>
            <a:fld id="{BB5493B8-29BC-F94F-A711-879FF5DE8B01}" type="slidenum">
              <a:rPr lang="en-US" smtClean="0"/>
              <a:t>1</a:t>
            </a:fld>
            <a:endParaRPr lang="en-US"/>
          </a:p>
        </p:txBody>
      </p:sp>
    </p:spTree>
    <p:extLst>
      <p:ext uri="{BB962C8B-B14F-4D97-AF65-F5344CB8AC3E}">
        <p14:creationId xmlns:p14="http://schemas.microsoft.com/office/powerpoint/2010/main" val="453341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every event, I distribute an optional evaluation for the event.  It is also really simple (it is the last bit in the presentation materials).  I ask students to indicate which event they are attending, whether they would recommend that event to another student, and why or why not.  The return rate is all over the place so that doesn’t give you any useful information, but this evaluation gets us some anonymous qualitative feedback about the sessions that helps me plan the future semesters of the series. [So if, 5 out of 12 responses thought the session was too basic, I ask the facilitator to kick it up a bit; or if 30 out of 33 thought it was really helpful, I will make sure to schedule that session regularly.]</a:t>
            </a:r>
          </a:p>
        </p:txBody>
      </p:sp>
      <p:sp>
        <p:nvSpPr>
          <p:cNvPr id="4" name="Slide Number Placeholder 3"/>
          <p:cNvSpPr>
            <a:spLocks noGrp="1"/>
          </p:cNvSpPr>
          <p:nvPr>
            <p:ph type="sldNum" sz="quarter" idx="10"/>
          </p:nvPr>
        </p:nvSpPr>
        <p:spPr/>
        <p:txBody>
          <a:bodyPr/>
          <a:lstStyle/>
          <a:p>
            <a:fld id="{BB5493B8-29BC-F94F-A711-879FF5DE8B01}" type="slidenum">
              <a:rPr lang="en-US" smtClean="0"/>
              <a:t>10</a:t>
            </a:fld>
            <a:endParaRPr lang="en-US"/>
          </a:p>
        </p:txBody>
      </p:sp>
    </p:spTree>
    <p:extLst>
      <p:ext uri="{BB962C8B-B14F-4D97-AF65-F5344CB8AC3E}">
        <p14:creationId xmlns:p14="http://schemas.microsoft.com/office/powerpoint/2010/main" val="1288812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also track this evaluation information.  I send the number of attendances, number of evaluations, and positive evaluations, with some representative quotes from the evaluation sheets to each facilitator after their session.  And I provide this information as sort of a package of documentation of service, when any facilitator is going up for RPT and would benefit from having that information on hand.  I have also written a letter of support for a facilitator’s RPT consideration based on their service through the URES. So if you are thinking, this is great, it is free to the office, its free to students, but it requires time from the presenters/facilitators – how do I convince them that it is worth it to them – that is how.  I provide whatever reporting would be useful to the folks I am asking to present/facilitate, or otherwise partner with the program.  For faculty beyond RPT, the overall benefit of having some centralized research education, seems to be pretty convincing.  They put in an hour-long presentation, but don’t have to re-hash the same topic 6 times with their own students, every semester, or talk about every topic in the series with every student.  The benefit seems to pretty far outweigh the cost of facilitating.</a:t>
            </a:r>
          </a:p>
          <a:p>
            <a:r>
              <a:rPr lang="en-US" sz="1200" kern="1200" dirty="0" smtClean="0">
                <a:solidFill>
                  <a:schemeClr val="tx1"/>
                </a:solidFill>
                <a:effectLst/>
                <a:latin typeface="+mn-lt"/>
                <a:ea typeface="+mn-ea"/>
                <a:cs typeface="+mn-cs"/>
              </a:rPr>
              <a:t>-In terms of qualitative feedback, we also gather information from students via what we call the Final Report for our other funded programs.  At the end of their participation, we ask that they fill out a form that measures our learning outcomes and prompts them for some open-ended qualitative feedback.  The URES gets mentioned in that report, and I use that information to revise future semesters of the URES.</a:t>
            </a:r>
          </a:p>
          <a:p>
            <a:r>
              <a:rPr lang="en-US" sz="1200" kern="1200" dirty="0" smtClean="0">
                <a:solidFill>
                  <a:schemeClr val="tx1"/>
                </a:solidFill>
                <a:effectLst/>
                <a:latin typeface="+mn-lt"/>
                <a:ea typeface="+mn-ea"/>
                <a:cs typeface="+mn-cs"/>
              </a:rPr>
              <a:t>-We don’t currently collect feedback from faculty presenters/facilitators.  We talk with them each semester, but I haven’t formally collected that information yet.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5493B8-29BC-F94F-A711-879FF5DE8B01}" type="slidenum">
              <a:rPr lang="en-US" smtClean="0"/>
              <a:t>11</a:t>
            </a:fld>
            <a:endParaRPr lang="en-US"/>
          </a:p>
        </p:txBody>
      </p:sp>
    </p:spTree>
    <p:extLst>
      <p:ext uri="{BB962C8B-B14F-4D97-AF65-F5344CB8AC3E}">
        <p14:creationId xmlns:p14="http://schemas.microsoft.com/office/powerpoint/2010/main" val="1723808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then, let’s look at some of these numbers. I have told you that this program is successful and that our attendances have grown each year, but what does that look like?</a:t>
            </a:r>
          </a:p>
          <a:p>
            <a:r>
              <a:rPr lang="en-US" sz="1200" kern="1200" dirty="0" smtClean="0">
                <a:solidFill>
                  <a:schemeClr val="tx1"/>
                </a:solidFill>
                <a:effectLst/>
                <a:latin typeface="+mn-lt"/>
                <a:ea typeface="+mn-ea"/>
                <a:cs typeface="+mn-cs"/>
              </a:rPr>
              <a:t>-Here is the breakdown of total attendances each semester since we started tracking this information. Fall tends to have the highest attendance rate each year, which lines up with participation in our paid program as well. We definitely see a general upward trend, with our largest semester so far in Fall 2016 at 550 attendances total.  Some of this is due to those partnerships – we added SPUR in Summer 2017, which doubled the Summer attendances (this semester still has 4 events left, so we will likely reach the same numbers as last summer); we added Transfer Honors Society in Spring 2017 and see a bump in attendances in the following semesters. And with 1433 total attendances in the 16-17 academic year, the program does seem to be useful to students.  At least a lot of them are coming to it.</a:t>
            </a:r>
          </a:p>
          <a:p>
            <a:endParaRPr lang="en-US" baseline="0" dirty="0" smtClean="0"/>
          </a:p>
          <a:p>
            <a:r>
              <a:rPr lang="en-US" baseline="0" dirty="0" smtClean="0"/>
              <a:t>Total attendances - </a:t>
            </a:r>
          </a:p>
          <a:p>
            <a:r>
              <a:rPr lang="en-US" baseline="0" dirty="0" smtClean="0"/>
              <a:t>Total by academic year 2015 -16: 1007; 2016-17: 1433; 2017-18: 1445 projected (941+Summer 504 projected )</a:t>
            </a:r>
            <a:endParaRPr lang="en-US" dirty="0"/>
          </a:p>
        </p:txBody>
      </p:sp>
      <p:sp>
        <p:nvSpPr>
          <p:cNvPr id="4" name="Slide Number Placeholder 3"/>
          <p:cNvSpPr>
            <a:spLocks noGrp="1"/>
          </p:cNvSpPr>
          <p:nvPr>
            <p:ph type="sldNum" sz="quarter" idx="10"/>
          </p:nvPr>
        </p:nvSpPr>
        <p:spPr/>
        <p:txBody>
          <a:bodyPr/>
          <a:lstStyle/>
          <a:p>
            <a:fld id="{BB5493B8-29BC-F94F-A711-879FF5DE8B01}" type="slidenum">
              <a:rPr lang="en-US" smtClean="0"/>
              <a:t>12</a:t>
            </a:fld>
            <a:endParaRPr lang="en-US"/>
          </a:p>
        </p:txBody>
      </p:sp>
    </p:spTree>
    <p:extLst>
      <p:ext uri="{BB962C8B-B14F-4D97-AF65-F5344CB8AC3E}">
        <p14:creationId xmlns:p14="http://schemas.microsoft.com/office/powerpoint/2010/main" val="1601377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then, let’s look at the break down of attendance by programs who require some URES attendances.  The majority of our attendances are from the program that initiated the URES, which is perfect</a:t>
            </a:r>
            <a:r>
              <a:rPr lang="en-US" sz="1200" kern="1200" smtClean="0">
                <a:solidFill>
                  <a:schemeClr val="tx1"/>
                </a:solidFill>
                <a:effectLst/>
                <a:latin typeface="+mn-lt"/>
                <a:ea typeface="+mn-ea"/>
                <a:cs typeface="+mn-cs"/>
              </a:rPr>
              <a:t>, but significant chunks </a:t>
            </a:r>
            <a:r>
              <a:rPr lang="en-US" sz="1200" kern="1200" dirty="0" smtClean="0">
                <a:solidFill>
                  <a:schemeClr val="tx1"/>
                </a:solidFill>
                <a:effectLst/>
                <a:latin typeface="+mn-lt"/>
                <a:ea typeface="+mn-ea"/>
                <a:cs typeface="+mn-cs"/>
              </a:rPr>
              <a:t>are coming from each of those additional programs, and a shocking 18% of attendances, in the current academic year – up to this point in the Summer semester, are students unaffiliated with any of these requirements. 18% of these students are coming just because the topics are useful.</a:t>
            </a:r>
          </a:p>
          <a:p>
            <a:endParaRPr lang="en-US" dirty="0" smtClean="0"/>
          </a:p>
          <a:p>
            <a:r>
              <a:rPr lang="en-US" dirty="0" smtClean="0"/>
              <a:t>1209 total attendances so far</a:t>
            </a:r>
          </a:p>
        </p:txBody>
      </p:sp>
      <p:sp>
        <p:nvSpPr>
          <p:cNvPr id="4" name="Slide Number Placeholder 3"/>
          <p:cNvSpPr>
            <a:spLocks noGrp="1"/>
          </p:cNvSpPr>
          <p:nvPr>
            <p:ph type="sldNum" sz="quarter" idx="10"/>
          </p:nvPr>
        </p:nvSpPr>
        <p:spPr/>
        <p:txBody>
          <a:bodyPr/>
          <a:lstStyle/>
          <a:p>
            <a:fld id="{BB5493B8-29BC-F94F-A711-879FF5DE8B01}" type="slidenum">
              <a:rPr lang="en-US" smtClean="0"/>
              <a:t>13</a:t>
            </a:fld>
            <a:endParaRPr lang="en-US"/>
          </a:p>
        </p:txBody>
      </p:sp>
    </p:spTree>
    <p:extLst>
      <p:ext uri="{BB962C8B-B14F-4D97-AF65-F5344CB8AC3E}">
        <p14:creationId xmlns:p14="http://schemas.microsoft.com/office/powerpoint/2010/main" val="473532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-By the numbers, it looks like the URES is really going great, filling a need, and helping students access necessary information and resources.  But what do the students think about the URES?  I mentioned that we gather qualitative feedback from evaluation sheets for each session and in our other programs Final Reports.  The feedback from each session varies, depending on the topic and the facilitator, but here are some representative quotes from feedback about the overall series.  And I promise I didn’t just cherry pick the quotes.  This is the general trend in commentary about the URES, although I will talk about some of the negative/constructive feedback on the next slide also.</a:t>
            </a:r>
          </a:p>
          <a:p>
            <a:r>
              <a:rPr lang="en-US" sz="1200" kern="1200" dirty="0" smtClean="0">
                <a:solidFill>
                  <a:schemeClr val="tx1"/>
                </a:solidFill>
                <a:effectLst/>
                <a:latin typeface="+mn-lt"/>
                <a:ea typeface="+mn-ea"/>
                <a:cs typeface="+mn-cs"/>
              </a:rPr>
              <a:t>-Read quotes</a:t>
            </a:r>
          </a:p>
          <a:p>
            <a:r>
              <a:rPr lang="en-US" sz="1200" kern="1200" dirty="0" smtClean="0">
                <a:solidFill>
                  <a:schemeClr val="tx1"/>
                </a:solidFill>
                <a:effectLst/>
                <a:latin typeface="+mn-lt"/>
                <a:ea typeface="+mn-ea"/>
                <a:cs typeface="+mn-cs"/>
              </a:rPr>
              <a:t>-So students are seeing the benefit of the series, it is helping both with deepening their understating of the research process and that larger context of how that process fits into the lab, the world at large. And that was really our goal,</a:t>
            </a:r>
            <a:r>
              <a:rPr lang="en-US" sz="1200" kern="1200" baseline="0" dirty="0" smtClean="0">
                <a:solidFill>
                  <a:schemeClr val="tx1"/>
                </a:solidFill>
                <a:effectLst/>
                <a:latin typeface="+mn-lt"/>
                <a:ea typeface="+mn-ea"/>
                <a:cs typeface="+mn-cs"/>
              </a:rPr>
              <a:t> so it seems to be working.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5493B8-29BC-F94F-A711-879FF5DE8B01}" type="slidenum">
              <a:rPr lang="en-US" smtClean="0"/>
              <a:t>14</a:t>
            </a:fld>
            <a:endParaRPr lang="en-US"/>
          </a:p>
        </p:txBody>
      </p:sp>
    </p:spTree>
    <p:extLst>
      <p:ext uri="{BB962C8B-B14F-4D97-AF65-F5344CB8AC3E}">
        <p14:creationId xmlns:p14="http://schemas.microsoft.com/office/powerpoint/2010/main" val="171285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-Alright.  So I love this series, and overall it has been helpful for students, but it certainly isn’t all rainbows and ponies.  Here are some of the major challenges to organizing such a series.</a:t>
            </a:r>
          </a:p>
          <a:p>
            <a:r>
              <a:rPr lang="en-US" sz="1200" kern="1200" dirty="0" smtClean="0">
                <a:solidFill>
                  <a:schemeClr val="tx1"/>
                </a:solidFill>
                <a:effectLst/>
                <a:latin typeface="+mn-lt"/>
                <a:ea typeface="+mn-ea"/>
                <a:cs typeface="+mn-cs"/>
              </a:rPr>
              <a:t>-Scheduling – this is, by far, the biggest challenge to this program model.</a:t>
            </a:r>
          </a:p>
          <a:p>
            <a:r>
              <a:rPr lang="en-US" sz="1200" kern="1200" dirty="0" smtClean="0">
                <a:solidFill>
                  <a:schemeClr val="tx1"/>
                </a:solidFill>
                <a:effectLst/>
                <a:latin typeface="+mn-lt"/>
                <a:ea typeface="+mn-ea"/>
                <a:cs typeface="+mn-cs"/>
              </a:rPr>
              <a:t>	What topics work for your students [especially if your goal is to serve students in every discipline and at all stages of research, like ours is, some topics will be too basic for some, but perfect for others, likewise other topics will be too advanced for some, but perfect for others], who can facilitate those topics – whether that be seminar style presentation or facilitating a workshop or a dialogue, what order is best, what time of day is best for students [and this is really what students provide the most constructive feedback about – they want more times of day, events after 5, and so on] and response time to invitations to facilitate</a:t>
            </a:r>
          </a:p>
          <a:p>
            <a:r>
              <a:rPr lang="en-US" sz="1200" kern="1200" dirty="0" smtClean="0">
                <a:solidFill>
                  <a:schemeClr val="tx1"/>
                </a:solidFill>
                <a:effectLst/>
                <a:latin typeface="+mn-lt"/>
                <a:ea typeface="+mn-ea"/>
                <a:cs typeface="+mn-cs"/>
              </a:rPr>
              <a:t>-Campus perception</a:t>
            </a:r>
          </a:p>
          <a:p>
            <a:r>
              <a:rPr lang="en-US" sz="1200" kern="1200" dirty="0" smtClean="0">
                <a:solidFill>
                  <a:schemeClr val="tx1"/>
                </a:solidFill>
                <a:effectLst/>
                <a:latin typeface="+mn-lt"/>
                <a:ea typeface="+mn-ea"/>
                <a:cs typeface="+mn-cs"/>
              </a:rPr>
              <a:t>	Making the case for the benefits of students attending, faculty facilitating/presenting, what topics are appropriate</a:t>
            </a:r>
          </a:p>
          <a:p>
            <a:r>
              <a:rPr lang="en-US" sz="1200" kern="1200" dirty="0" smtClean="0">
                <a:solidFill>
                  <a:schemeClr val="tx1"/>
                </a:solidFill>
                <a:effectLst/>
                <a:latin typeface="+mn-lt"/>
                <a:ea typeface="+mn-ea"/>
                <a:cs typeface="+mn-cs"/>
              </a:rPr>
              <a:t>-Success means not enough space, time, facilitators/presenters… So the better you are at the this, the harder it gets to manage. </a:t>
            </a:r>
          </a:p>
          <a:p>
            <a:r>
              <a:rPr lang="en-US" sz="1200" kern="1200" dirty="0" smtClean="0">
                <a:solidFill>
                  <a:schemeClr val="tx1"/>
                </a:solidFill>
                <a:effectLst/>
                <a:latin typeface="+mn-lt"/>
                <a:ea typeface="+mn-ea"/>
                <a:cs typeface="+mn-cs"/>
              </a:rPr>
              <a:t>-In the case of having the series fulfill requirements, the end of semester rush is a huge challenge.  Many students will wait until the last two events and then all show up and you have 90 people in a room built for 77.  So navigating that and figuring out how to intentionally design the program so that students come earlier, is something you will want to put some thought into. I have just started scheduling the topics that I personally like the best at the end, since I know we will have the largest attendance then.</a:t>
            </a:r>
          </a:p>
          <a:p>
            <a:r>
              <a:rPr lang="en-US" sz="1200" kern="1200" dirty="0" smtClean="0">
                <a:solidFill>
                  <a:schemeClr val="tx1"/>
                </a:solidFill>
                <a:effectLst/>
                <a:latin typeface="+mn-lt"/>
                <a:ea typeface="+mn-ea"/>
                <a:cs typeface="+mn-cs"/>
              </a:rPr>
              <a:t>-And, while this seems, inane, where you put the sign- in will always create a problem.  If it is in a fixed location in the room, there will be a bottle neck.  If you pass it around, it will get stuck in the middle somewhere.  I don’t know why, but it always happens.  They will just stop passing it around.  So you just have to make sure to keep an eye on it.</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5493B8-29BC-F94F-A711-879FF5DE8B01}" type="slidenum">
              <a:rPr lang="en-US" smtClean="0"/>
              <a:t>15</a:t>
            </a:fld>
            <a:endParaRPr lang="en-US"/>
          </a:p>
        </p:txBody>
      </p:sp>
    </p:spTree>
    <p:extLst>
      <p:ext uri="{BB962C8B-B14F-4D97-AF65-F5344CB8AC3E}">
        <p14:creationId xmlns:p14="http://schemas.microsoft.com/office/powerpoint/2010/main" val="1924034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Other possibilities for programming – pre-register to attend events, gather faculty feedback, continue tracking our newer information, etc..</a:t>
            </a:r>
          </a:p>
          <a:p>
            <a:r>
              <a:rPr lang="en-US" sz="1200" kern="1200" dirty="0" smtClean="0">
                <a:solidFill>
                  <a:schemeClr val="tx1"/>
                </a:solidFill>
                <a:effectLst/>
                <a:latin typeface="+mn-lt"/>
                <a:ea typeface="+mn-ea"/>
                <a:cs typeface="+mn-cs"/>
              </a:rPr>
              <a:t>Any of your suggestions.</a:t>
            </a:r>
          </a:p>
        </p:txBody>
      </p:sp>
      <p:sp>
        <p:nvSpPr>
          <p:cNvPr id="4" name="Slide Number Placeholder 3"/>
          <p:cNvSpPr>
            <a:spLocks noGrp="1"/>
          </p:cNvSpPr>
          <p:nvPr>
            <p:ph type="sldNum" sz="quarter" idx="10"/>
          </p:nvPr>
        </p:nvSpPr>
        <p:spPr/>
        <p:txBody>
          <a:bodyPr/>
          <a:lstStyle/>
          <a:p>
            <a:fld id="{BB5493B8-29BC-F94F-A711-879FF5DE8B01}" type="slidenum">
              <a:rPr lang="en-US" smtClean="0"/>
              <a:t>16</a:t>
            </a:fld>
            <a:endParaRPr lang="en-US"/>
          </a:p>
        </p:txBody>
      </p:sp>
    </p:spTree>
    <p:extLst>
      <p:ext uri="{BB962C8B-B14F-4D97-AF65-F5344CB8AC3E}">
        <p14:creationId xmlns:p14="http://schemas.microsoft.com/office/powerpoint/2010/main" val="1733063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493B8-29BC-F94F-A711-879FF5DE8B01}" type="slidenum">
              <a:rPr lang="en-US" smtClean="0"/>
              <a:t>17</a:t>
            </a:fld>
            <a:endParaRPr lang="en-US"/>
          </a:p>
        </p:txBody>
      </p:sp>
    </p:spTree>
    <p:extLst>
      <p:ext uri="{BB962C8B-B14F-4D97-AF65-F5344CB8AC3E}">
        <p14:creationId xmlns:p14="http://schemas.microsoft.com/office/powerpoint/2010/main" val="444446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motivation for this series is really to leverage the wide-spread expertise on our campus to the benefit of students. And to fill in educational gaps for research students.  Either in terms of gaps that they have identified or in terms of pretty discipline generic information that most or all faculty mentors end up needing to provide to their mentees - that we can provide in a centralized way and help take that off of their plates so that they can focus more on technical training for their mentees.  That includes professionalization topics and topics that help introduce students to the context of their work and a larger perspective for where their work fits into the world – topics that are important to the development of a well-rounded researcher/student.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5493B8-29BC-F94F-A711-879FF5DE8B01}" type="slidenum">
              <a:rPr lang="en-US" smtClean="0"/>
              <a:t>2</a:t>
            </a:fld>
            <a:endParaRPr lang="en-US"/>
          </a:p>
        </p:txBody>
      </p:sp>
    </p:spTree>
    <p:extLst>
      <p:ext uri="{BB962C8B-B14F-4D97-AF65-F5344CB8AC3E}">
        <p14:creationId xmlns:p14="http://schemas.microsoft.com/office/powerpoint/2010/main" val="337362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presentation materials, I included a list of the events in the Series this semester as well as a full list of topics that we have hosted over the last few years. And I am happy to talk more about those topics later, if you are interested.]</a:t>
            </a:r>
          </a:p>
          <a:p>
            <a:endParaRPr lang="en-US" dirty="0"/>
          </a:p>
        </p:txBody>
      </p:sp>
      <p:sp>
        <p:nvSpPr>
          <p:cNvPr id="4" name="Slide Number Placeholder 3"/>
          <p:cNvSpPr>
            <a:spLocks noGrp="1"/>
          </p:cNvSpPr>
          <p:nvPr>
            <p:ph type="sldNum" sz="quarter" idx="10"/>
          </p:nvPr>
        </p:nvSpPr>
        <p:spPr/>
        <p:txBody>
          <a:bodyPr/>
          <a:lstStyle/>
          <a:p>
            <a:fld id="{BB5493B8-29BC-F94F-A711-879FF5DE8B01}" type="slidenum">
              <a:rPr lang="en-US" smtClean="0"/>
              <a:t>3</a:t>
            </a:fld>
            <a:endParaRPr lang="en-US"/>
          </a:p>
        </p:txBody>
      </p:sp>
    </p:spTree>
    <p:extLst>
      <p:ext uri="{BB962C8B-B14F-4D97-AF65-F5344CB8AC3E}">
        <p14:creationId xmlns:p14="http://schemas.microsoft.com/office/powerpoint/2010/main" val="1377173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designing this program, we really wanted it to be low barrier. The topics need to have pretty wide application and serve students across disciplines at all stages in their research and the events are free and open to anyone on campus. They are specifically designed for undergraduate students, but they are open to the public and we have had a few graduate students drop in as well.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series is, it seems, filling an educational need on campus and providing high-quality resources to students that they did not have this sort of ease of access to previously.  The attendances, range pretty widely from 5 to 80 students for each event, and have grown each year, including growth in attendances from students not in our programs.  The number of events have also grown from 7 in my first semester organizing the series to 11 in Summer and 14-15 in Fall and Spring semesters.  I now have too many really good topics (you’ll see 37 distinct titles on that handout) to cycle through them all each semester and we trade off, depending on faculty load and application to immediate events (i.e. presentations in the Spring).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5493B8-29BC-F94F-A711-879FF5DE8B01}" type="slidenum">
              <a:rPr lang="en-US" smtClean="0"/>
              <a:t>4</a:t>
            </a:fld>
            <a:endParaRPr lang="en-US"/>
          </a:p>
        </p:txBody>
      </p:sp>
    </p:spTree>
    <p:extLst>
      <p:ext uri="{BB962C8B-B14F-4D97-AF65-F5344CB8AC3E}">
        <p14:creationId xmlns:p14="http://schemas.microsoft.com/office/powerpoint/2010/main" val="1983745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then let’s talk about the design of the program and then get more into assessment and numbers.</a:t>
            </a:r>
          </a:p>
          <a:p>
            <a:r>
              <a:rPr lang="en-US" sz="1200" kern="1200" dirty="0" smtClean="0">
                <a:solidFill>
                  <a:schemeClr val="tx1"/>
                </a:solidFill>
                <a:effectLst/>
                <a:latin typeface="+mn-lt"/>
                <a:ea typeface="+mn-ea"/>
                <a:cs typeface="+mn-cs"/>
              </a:rPr>
              <a:t>-We host one event a programmable week each semester – so, not the first week of classes or during finals and not during spring or fall breaks.</a:t>
            </a:r>
          </a:p>
          <a:p>
            <a:r>
              <a:rPr lang="en-US" sz="1200" kern="1200" dirty="0" smtClean="0">
                <a:solidFill>
                  <a:schemeClr val="tx1"/>
                </a:solidFill>
                <a:effectLst/>
                <a:latin typeface="+mn-lt"/>
                <a:ea typeface="+mn-ea"/>
                <a:cs typeface="+mn-cs"/>
              </a:rPr>
              <a:t>-Each event is one hour to an hour and half, depending on the format of the topic and the depth people have requested for that topic. [Sometimes we’ll have hosted an introduction to a topic and students ask for more content, more depth, so we will offer a longer session on the same topic in a later semester.]</a:t>
            </a:r>
          </a:p>
          <a:p>
            <a:r>
              <a:rPr lang="en-US" sz="1200" kern="1200" dirty="0" smtClean="0">
                <a:solidFill>
                  <a:schemeClr val="tx1"/>
                </a:solidFill>
                <a:effectLst/>
                <a:latin typeface="+mn-lt"/>
                <a:ea typeface="+mn-ea"/>
                <a:cs typeface="+mn-cs"/>
              </a:rPr>
              <a:t>-The events are held in the same room throughout the semester. Having all of the events in the same location is a benefit, when it is possible, so that students do not have to navigate our large campus to a new location each time.  It just reduces confusion.  I also think having it in a non-discipline specific building helps with optics.  Students are less likely to feel underserved or like their discipline doesn’t matter as much, when the events are all in the Library or some building that isn’t generally designated for one type of coursework or research.</a:t>
            </a:r>
          </a:p>
          <a:p>
            <a:r>
              <a:rPr lang="en-US" sz="1200" kern="1200" dirty="0" smtClean="0">
                <a:solidFill>
                  <a:schemeClr val="tx1"/>
                </a:solidFill>
                <a:effectLst/>
                <a:latin typeface="+mn-lt"/>
                <a:ea typeface="+mn-ea"/>
                <a:cs typeface="+mn-cs"/>
              </a:rPr>
              <a:t>-Each event is presented or facilitated by a faculty member, or another campus expert – we have a few librarians who host sessions for us, based on their specific expertise (data management, reproducibility).  We also have hosted a few panels.  Several of the panels are of faculty members, one is of local employers who are invited by the Career and Professional Development Center on campus and I moderate the session. </a:t>
            </a:r>
          </a:p>
          <a:p>
            <a:r>
              <a:rPr lang="en-US" sz="1200" kern="1200" dirty="0" smtClean="0">
                <a:solidFill>
                  <a:schemeClr val="tx1"/>
                </a:solidFill>
                <a:effectLst/>
                <a:latin typeface="+mn-lt"/>
                <a:ea typeface="+mn-ea"/>
                <a:cs typeface="+mn-cs"/>
              </a:rPr>
              <a:t>	This feature of the URES does a couple good things for the office (in addition to giving students direct access to expertise/experts they might not otherwise have access to)– we have been able to build more partnerships across campus or have strengthened our relationships with departments and resource centers through these events.  [CUR always has sessions about bolstering on campus partnerships.  This is a great way to do that.  Including campus resources that are directly applicable to our students in the series encourages more regular communication between our offices, reinforces the importance of those resources, and helps those offices’ with their outreach numbers.] And this is what keeps the events series free.  We aren’t hiring outside resources for the events.  By keeping the event series centered around what we already have available on campus – personnel or knowledge – we are leveraging our strengths for very little cost. </a:t>
            </a:r>
          </a:p>
          <a:p>
            <a:r>
              <a:rPr lang="en-US" sz="1200" kern="1200" dirty="0" smtClean="0">
                <a:solidFill>
                  <a:schemeClr val="tx1"/>
                </a:solidFill>
                <a:effectLst/>
                <a:latin typeface="+mn-lt"/>
                <a:ea typeface="+mn-ea"/>
                <a:cs typeface="+mn-cs"/>
              </a:rPr>
              <a:t>-The events in the series also fulfill requirements for several programs, including a few of these partnerships that we have been strengthening. URES events fulfill requirements for UROP, SPUR, the Honors College Thesis Writing Community, and the Transfer Honors Society.</a:t>
            </a:r>
          </a:p>
          <a:p>
            <a:r>
              <a:rPr lang="en-US" sz="1200" kern="1200" dirty="0" smtClean="0">
                <a:solidFill>
                  <a:schemeClr val="tx1"/>
                </a:solidFill>
                <a:effectLst/>
                <a:latin typeface="+mn-lt"/>
                <a:ea typeface="+mn-ea"/>
                <a:cs typeface="+mn-cs"/>
              </a:rPr>
              <a:t>All of these programs require a different number of attendances, but these partnerships have directly contributed to the URES attendances that we will look at a bit later.</a:t>
            </a:r>
          </a:p>
          <a:p>
            <a:r>
              <a:rPr lang="en-US" sz="1200" kern="1200" dirty="0" smtClean="0">
                <a:solidFill>
                  <a:schemeClr val="tx1"/>
                </a:solidFill>
                <a:effectLst/>
                <a:latin typeface="+mn-lt"/>
                <a:ea typeface="+mn-ea"/>
                <a:cs typeface="+mn-cs"/>
              </a:rPr>
              <a:t>-The URES events are all open to anyone.  We don’t turn anyone away until we reach fire code capacity, which has only happened a few times.</a:t>
            </a:r>
          </a:p>
        </p:txBody>
      </p:sp>
      <p:sp>
        <p:nvSpPr>
          <p:cNvPr id="4" name="Slide Number Placeholder 3"/>
          <p:cNvSpPr>
            <a:spLocks noGrp="1"/>
          </p:cNvSpPr>
          <p:nvPr>
            <p:ph type="sldNum" sz="quarter" idx="10"/>
          </p:nvPr>
        </p:nvSpPr>
        <p:spPr/>
        <p:txBody>
          <a:bodyPr/>
          <a:lstStyle/>
          <a:p>
            <a:fld id="{BB5493B8-29BC-F94F-A711-879FF5DE8B01}" type="slidenum">
              <a:rPr lang="en-US" smtClean="0"/>
              <a:t>5</a:t>
            </a:fld>
            <a:endParaRPr lang="en-US"/>
          </a:p>
        </p:txBody>
      </p:sp>
    </p:spTree>
    <p:extLst>
      <p:ext uri="{BB962C8B-B14F-4D97-AF65-F5344CB8AC3E}">
        <p14:creationId xmlns:p14="http://schemas.microsoft.com/office/powerpoint/2010/main" val="1044271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advertise for the series in a variety of ways – we have a flier, again that is included in the presentation materials, if you are interested in the design, the series is posted on our online calendar, we send reminder emails for each event to our student </a:t>
            </a:r>
            <a:r>
              <a:rPr lang="en-US" sz="1200" kern="1200" dirty="0" err="1" smtClean="0">
                <a:solidFill>
                  <a:schemeClr val="tx1"/>
                </a:solidFill>
                <a:effectLst/>
                <a:latin typeface="+mn-lt"/>
                <a:ea typeface="+mn-ea"/>
                <a:cs typeface="+mn-cs"/>
              </a:rPr>
              <a:t>listserve</a:t>
            </a:r>
            <a:r>
              <a:rPr lang="en-US" sz="1200" kern="1200" dirty="0" smtClean="0">
                <a:solidFill>
                  <a:schemeClr val="tx1"/>
                </a:solidFill>
                <a:effectLst/>
                <a:latin typeface="+mn-lt"/>
                <a:ea typeface="+mn-ea"/>
                <a:cs typeface="+mn-cs"/>
              </a:rPr>
              <a:t> and faculty </a:t>
            </a:r>
            <a:r>
              <a:rPr lang="en-US" sz="1200" kern="1200" dirty="0" err="1" smtClean="0">
                <a:solidFill>
                  <a:schemeClr val="tx1"/>
                </a:solidFill>
                <a:effectLst/>
                <a:latin typeface="+mn-lt"/>
                <a:ea typeface="+mn-ea"/>
                <a:cs typeface="+mn-cs"/>
              </a:rPr>
              <a:t>listerve</a:t>
            </a:r>
            <a:r>
              <a:rPr lang="en-US" sz="1200" kern="1200" dirty="0" smtClean="0">
                <a:solidFill>
                  <a:schemeClr val="tx1"/>
                </a:solidFill>
                <a:effectLst/>
                <a:latin typeface="+mn-lt"/>
                <a:ea typeface="+mn-ea"/>
                <a:cs typeface="+mn-cs"/>
              </a:rPr>
              <a:t>, and we are working on improving our social media game and post the events on Instagram.  I also remind the campus Advising community about the events every semester once the schedule is complete</a:t>
            </a:r>
            <a:r>
              <a:rPr lang="en-US" dirty="0" smtClean="0">
                <a:effectLst/>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BB5493B8-29BC-F94F-A711-879FF5DE8B01}" type="slidenum">
              <a:rPr lang="en-US" smtClean="0"/>
              <a:t>6</a:t>
            </a:fld>
            <a:endParaRPr lang="en-US"/>
          </a:p>
        </p:txBody>
      </p:sp>
    </p:spTree>
    <p:extLst>
      <p:ext uri="{BB962C8B-B14F-4D97-AF65-F5344CB8AC3E}">
        <p14:creationId xmlns:p14="http://schemas.microsoft.com/office/powerpoint/2010/main" val="33148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-Ok. So that is what the series looks like.  Now I want to tell you a bit about how we track attendances and the overall success of the program.</a:t>
            </a:r>
          </a:p>
          <a:p>
            <a:r>
              <a:rPr lang="en-US" sz="1200" kern="1200" dirty="0" smtClean="0">
                <a:solidFill>
                  <a:schemeClr val="tx1"/>
                </a:solidFill>
                <a:effectLst/>
                <a:latin typeface="+mn-lt"/>
                <a:ea typeface="+mn-ea"/>
                <a:cs typeface="+mn-cs"/>
              </a:rPr>
              <a:t>-We have an online sign-in form, we use </a:t>
            </a:r>
            <a:r>
              <a:rPr lang="en-US" sz="1200" kern="1200" dirty="0" err="1" smtClean="0">
                <a:solidFill>
                  <a:schemeClr val="tx1"/>
                </a:solidFill>
                <a:effectLst/>
                <a:latin typeface="+mn-lt"/>
                <a:ea typeface="+mn-ea"/>
                <a:cs typeface="+mn-cs"/>
              </a:rPr>
              <a:t>Formstack</a:t>
            </a:r>
            <a:r>
              <a:rPr lang="en-US" sz="1200" kern="1200" dirty="0" smtClean="0">
                <a:solidFill>
                  <a:schemeClr val="tx1"/>
                </a:solidFill>
                <a:effectLst/>
                <a:latin typeface="+mn-lt"/>
                <a:ea typeface="+mn-ea"/>
                <a:cs typeface="+mn-cs"/>
              </a:rPr>
              <a:t>, which we love, but you could use whatever online form system you prefer for this.  I included a screen shot of our sign-in form, in the presentation</a:t>
            </a:r>
            <a:r>
              <a:rPr lang="en-US" sz="1200" kern="1200" baseline="0" dirty="0" smtClean="0">
                <a:solidFill>
                  <a:schemeClr val="tx1"/>
                </a:solidFill>
                <a:effectLst/>
                <a:latin typeface="+mn-lt"/>
                <a:ea typeface="+mn-ea"/>
                <a:cs typeface="+mn-cs"/>
              </a:rPr>
              <a:t> materials</a:t>
            </a:r>
            <a:r>
              <a:rPr lang="en-US" sz="1200" kern="1200" dirty="0" smtClean="0">
                <a:solidFill>
                  <a:schemeClr val="tx1"/>
                </a:solidFill>
                <a:effectLst/>
                <a:latin typeface="+mn-lt"/>
                <a:ea typeface="+mn-ea"/>
                <a:cs typeface="+mn-cs"/>
              </a:rPr>
              <a:t>. It is simple, I only ask for exactly what I need to track. We have an office </a:t>
            </a:r>
            <a:r>
              <a:rPr lang="en-US" sz="1200" kern="1200" dirty="0" err="1" smtClean="0">
                <a:solidFill>
                  <a:schemeClr val="tx1"/>
                </a:solidFill>
                <a:effectLst/>
                <a:latin typeface="+mn-lt"/>
                <a:ea typeface="+mn-ea"/>
                <a:cs typeface="+mn-cs"/>
              </a:rPr>
              <a:t>Ipad</a:t>
            </a:r>
            <a:r>
              <a:rPr lang="en-US" sz="1200" kern="1200" dirty="0" smtClean="0">
                <a:solidFill>
                  <a:schemeClr val="tx1"/>
                </a:solidFill>
                <a:effectLst/>
                <a:latin typeface="+mn-lt"/>
                <a:ea typeface="+mn-ea"/>
                <a:cs typeface="+mn-cs"/>
              </a:rPr>
              <a:t> that I pull this form up on and then pass around the room at each event.  And I remind everyone in the room to sign in about a million times each event.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5493B8-29BC-F94F-A711-879FF5DE8B01}" type="slidenum">
              <a:rPr lang="en-US" smtClean="0"/>
              <a:t>7</a:t>
            </a:fld>
            <a:endParaRPr lang="en-US"/>
          </a:p>
        </p:txBody>
      </p:sp>
    </p:spTree>
    <p:extLst>
      <p:ext uri="{BB962C8B-B14F-4D97-AF65-F5344CB8AC3E}">
        <p14:creationId xmlns:p14="http://schemas.microsoft.com/office/powerpoint/2010/main" val="1830770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included a screen shot of our sign-in form, in the presentation</a:t>
            </a:r>
            <a:r>
              <a:rPr lang="en-US" sz="1200" kern="1200" baseline="0" dirty="0" smtClean="0">
                <a:solidFill>
                  <a:schemeClr val="tx1"/>
                </a:solidFill>
                <a:effectLst/>
                <a:latin typeface="+mn-lt"/>
                <a:ea typeface="+mn-ea"/>
                <a:cs typeface="+mn-cs"/>
              </a:rPr>
              <a:t> materials</a:t>
            </a:r>
            <a:r>
              <a:rPr lang="en-US" sz="1200" kern="1200" dirty="0" smtClean="0">
                <a:solidFill>
                  <a:schemeClr val="tx1"/>
                </a:solidFill>
                <a:effectLst/>
                <a:latin typeface="+mn-lt"/>
                <a:ea typeface="+mn-ea"/>
                <a:cs typeface="+mn-cs"/>
              </a:rPr>
              <a:t>. It is simple, I only ask for exactly what I need to track. We have an office </a:t>
            </a:r>
            <a:r>
              <a:rPr lang="en-US" sz="1200" kern="1200" dirty="0" err="1" smtClean="0">
                <a:solidFill>
                  <a:schemeClr val="tx1"/>
                </a:solidFill>
                <a:effectLst/>
                <a:latin typeface="+mn-lt"/>
                <a:ea typeface="+mn-ea"/>
                <a:cs typeface="+mn-cs"/>
              </a:rPr>
              <a:t>Ipad</a:t>
            </a:r>
            <a:r>
              <a:rPr lang="en-US" sz="1200" kern="1200" dirty="0" smtClean="0">
                <a:solidFill>
                  <a:schemeClr val="tx1"/>
                </a:solidFill>
                <a:effectLst/>
                <a:latin typeface="+mn-lt"/>
                <a:ea typeface="+mn-ea"/>
                <a:cs typeface="+mn-cs"/>
              </a:rPr>
              <a:t> that I pull this form up on and then pass around the room at each event.  And I remind everyone in the room to sign in about a million times each event.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can see from that form, I track attendances for those partnerships I mentioned before.  I send them a spreadsheet with the student info for their programs at the end of each semester, which is minimal work for me and no work for them, so a win-win, really. The Honors College programming is the exception for this.  Their stuff overlaps with everything on campus in such a way that they feel it more helpful for me to just send all of the sign-in info over and they sort it on their own, which is even less work for me, so that is great.</a:t>
            </a:r>
          </a:p>
          <a:p>
            <a:endParaRPr lang="en-US" dirty="0"/>
          </a:p>
        </p:txBody>
      </p:sp>
      <p:sp>
        <p:nvSpPr>
          <p:cNvPr id="4" name="Slide Number Placeholder 3"/>
          <p:cNvSpPr>
            <a:spLocks noGrp="1"/>
          </p:cNvSpPr>
          <p:nvPr>
            <p:ph type="sldNum" sz="quarter" idx="10"/>
          </p:nvPr>
        </p:nvSpPr>
        <p:spPr/>
        <p:txBody>
          <a:bodyPr/>
          <a:lstStyle/>
          <a:p>
            <a:fld id="{BB5493B8-29BC-F94F-A711-879FF5DE8B01}" type="slidenum">
              <a:rPr lang="en-US" smtClean="0"/>
              <a:t>8</a:t>
            </a:fld>
            <a:endParaRPr lang="en-US"/>
          </a:p>
        </p:txBody>
      </p:sp>
    </p:spTree>
    <p:extLst>
      <p:ext uri="{BB962C8B-B14F-4D97-AF65-F5344CB8AC3E}">
        <p14:creationId xmlns:p14="http://schemas.microsoft.com/office/powerpoint/2010/main" val="931415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every event, I distribute an optional evaluation for the event.  It is also really simple (it is the last bit in the presentation materials).  I ask students to indicate which event they are attending, whether they would recommend that event to another student, and why or why not.  The return rate is all over the place so that doesn’t give you any useful information, but this evaluation gets us some anonymous qualitative feedback about the sessions that helps me plan the future semesters of the series. [So if, 5 out of 12 responses thought the session was too basic, I ask the facilitator to kick it up a bit; or if 30 out of 33 thought it was really helpful, I will make sure to schedule that session regularly.]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5493B8-29BC-F94F-A711-879FF5DE8B01}" type="slidenum">
              <a:rPr lang="en-US" smtClean="0"/>
              <a:t>9</a:t>
            </a:fld>
            <a:endParaRPr lang="en-US"/>
          </a:p>
        </p:txBody>
      </p:sp>
    </p:spTree>
    <p:extLst>
      <p:ext uri="{BB962C8B-B14F-4D97-AF65-F5344CB8AC3E}">
        <p14:creationId xmlns:p14="http://schemas.microsoft.com/office/powerpoint/2010/main" val="941704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hasCustomPrompt="1"/>
          </p:nvPr>
        </p:nvSpPr>
        <p:spPr>
          <a:xfrm>
            <a:off x="1088913" y="1143293"/>
            <a:ext cx="7034362" cy="4268965"/>
          </a:xfrm>
        </p:spPr>
        <p:txBody>
          <a:bodyPr anchor="t">
            <a:normAutofit/>
          </a:bodyPr>
          <a:lstStyle>
            <a:lvl1pPr algn="l">
              <a:lnSpc>
                <a:spcPct val="85000"/>
              </a:lnSpc>
              <a:defRPr lang="en-US" sz="4800" b="0" i="0" smtClean="0">
                <a:effectLst/>
                <a:latin typeface="Avenir Roman" charset="0"/>
                <a:ea typeface="Avenir Roman" charset="0"/>
                <a:cs typeface="Avenir Roman" charset="0"/>
              </a:defRPr>
            </a:lvl1pPr>
          </a:lstStyle>
          <a:p>
            <a:r>
              <a:rPr lang="en-US" dirty="0" smtClean="0"/>
              <a:t>An innovative </a:t>
            </a:r>
            <a:br>
              <a:rPr lang="en-US" dirty="0" smtClean="0"/>
            </a:br>
            <a:r>
              <a:rPr lang="en-US" dirty="0" smtClean="0"/>
              <a:t>(and free!) </a:t>
            </a:r>
            <a:br>
              <a:rPr lang="en-US" dirty="0" smtClean="0"/>
            </a:br>
            <a:r>
              <a:rPr lang="en-US" dirty="0" smtClean="0"/>
              <a:t>Program model for Undergraduate research education</a:t>
            </a:r>
            <a:endParaRPr lang="en-US" dirty="0"/>
          </a:p>
        </p:txBody>
      </p:sp>
      <p:sp>
        <p:nvSpPr>
          <p:cNvPr id="3" name="Subtitle 2"/>
          <p:cNvSpPr>
            <a:spLocks noGrp="1"/>
          </p:cNvSpPr>
          <p:nvPr>
            <p:ph type="subTitle" idx="1" hasCustomPrompt="1"/>
          </p:nvPr>
        </p:nvSpPr>
        <p:spPr>
          <a:xfrm>
            <a:off x="1088914" y="5537925"/>
            <a:ext cx="7034362" cy="706355"/>
          </a:xfrm>
        </p:spPr>
        <p:txBody>
          <a:bodyPr>
            <a:normAutofit/>
          </a:bodyPr>
          <a:lstStyle>
            <a:lvl1pPr marL="0" indent="0" algn="l">
              <a:lnSpc>
                <a:spcPct val="114000"/>
              </a:lnSpc>
              <a:spcBef>
                <a:spcPts val="0"/>
              </a:spcBef>
              <a:buNone/>
              <a:defRPr sz="2000" b="0" i="0" baseline="0">
                <a:solidFill>
                  <a:schemeClr val="tx2"/>
                </a:solidFill>
                <a:latin typeface="Avenir Book" charset="0"/>
                <a:ea typeface="Avenir Book" charset="0"/>
                <a:cs typeface="Avenir Book"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Stephanie Shiver</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i="0">
                <a:solidFill>
                  <a:schemeClr val="tx2"/>
                </a:solidFill>
                <a:latin typeface="Avenir Book" charset="0"/>
                <a:ea typeface="Avenir Book" charset="0"/>
                <a:cs typeface="Avenir Book" charset="0"/>
              </a:defRPr>
            </a:lvl1pPr>
          </a:lstStyle>
          <a:p>
            <a:r>
              <a:rPr lang="en-US" dirty="0" smtClean="0"/>
              <a:t>07/01/2018</a:t>
            </a:r>
            <a:endParaRPr lang="en-US" dirty="0"/>
          </a:p>
        </p:txBody>
      </p:sp>
      <p:sp>
        <p:nvSpPr>
          <p:cNvPr id="5" name="Footer Placeholder 4"/>
          <p:cNvSpPr>
            <a:spLocks noGrp="1"/>
          </p:cNvSpPr>
          <p:nvPr>
            <p:ph type="ftr" sz="quarter" idx="11"/>
          </p:nvPr>
        </p:nvSpPr>
        <p:spPr>
          <a:xfrm>
            <a:off x="3000591" y="6314440"/>
            <a:ext cx="5122683" cy="365125"/>
          </a:xfrm>
        </p:spPr>
        <p:txBody>
          <a:bodyPr/>
          <a:lstStyle>
            <a:lvl1pPr algn="l">
              <a:defRPr b="0" i="0">
                <a:solidFill>
                  <a:schemeClr val="tx2"/>
                </a:solidFill>
                <a:latin typeface="Avenir Book" charset="0"/>
                <a:ea typeface="Avenir Book" charset="0"/>
                <a:cs typeface="Avenir Book" charset="0"/>
              </a:defRPr>
            </a:lvl1pPr>
          </a:lstStyle>
          <a:p>
            <a:r>
              <a:rPr lang="en-US" dirty="0" smtClean="0"/>
              <a:t>University of Utah</a:t>
            </a:r>
            <a:endParaRPr lang="en-US" dirty="0"/>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2AC27A5A-7290-4DE1-BA94-4BE8A8E57DCF}" type="slidenum">
              <a:rPr lang="en-US" dirty="0"/>
              <a:pPr/>
              <a:t>‹#›</a:t>
            </a:fld>
            <a:endParaRPr lang="en-US" dirty="0"/>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633830-2244-49AE-BC4A-47F415C177C6}" type="datetimeFigureOut">
              <a:rPr lang="en-US" dirty="0"/>
              <a:t>6/22/18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3C633830-2244-49AE-BC4A-47F415C177C6}" type="datetimeFigureOut">
              <a:rPr lang="en-US" dirty="0"/>
              <a:t>6/22/18</a:t>
            </a:fld>
            <a:endParaRPr lang="en-US" dirty="0"/>
          </a:p>
        </p:txBody>
      </p:sp>
      <p:sp>
        <p:nvSpPr>
          <p:cNvPr id="5" name="Footer Placeholder 4"/>
          <p:cNvSpPr>
            <a:spLocks noGrp="1"/>
          </p:cNvSpPr>
          <p:nvPr>
            <p:ph type="ftr" sz="quarter" idx="11"/>
          </p:nvPr>
        </p:nvSpPr>
        <p:spPr>
          <a:xfrm>
            <a:off x="6536187" y="6315949"/>
            <a:ext cx="3814856" cy="365125"/>
          </a:xfrm>
        </p:spPr>
        <p:txBody>
          <a:bodyPr/>
          <a:lstStyle/>
          <a:p>
            <a:endParaRPr lang="en-US" dirty="0"/>
          </a:p>
        </p:txBody>
      </p:sp>
      <p:sp>
        <p:nvSpPr>
          <p:cNvPr id="6" name="Slide Number Placeholder 5"/>
          <p:cNvSpPr>
            <a:spLocks noGrp="1"/>
          </p:cNvSpPr>
          <p:nvPr>
            <p:ph type="sldNum" sz="quarter" idx="12"/>
          </p:nvPr>
        </p:nvSpPr>
        <p:spPr>
          <a:xfrm>
            <a:off x="11784011" y="5607592"/>
            <a:ext cx="407988" cy="365125"/>
          </a:xfrm>
        </p:spPr>
        <p:txBody>
          <a:bodyPr/>
          <a:lstStyle/>
          <a:p>
            <a:fld id="{2AC27A5A-7290-4DE1-BA94-4BE8A8E57DCF}" type="slidenum">
              <a:rPr lang="en-US" dirty="0"/>
              <a:t>‹#›</a:t>
            </a:fld>
            <a:endParaRPr lang="en-US" dirty="0"/>
          </a:p>
        </p:txBody>
      </p:sp>
      <p:cxnSp>
        <p:nvCxnSpPr>
          <p:cNvPr id="13" name="Straight Connector 12" title="Horizontal Rule Line"/>
          <p:cNvCxnSpPr/>
          <p:nvPr/>
        </p:nvCxnSpPr>
        <p:spPr>
          <a:xfrm>
            <a:off x="0" y="6199730"/>
            <a:ext cx="1026001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93C6FC-BD57-9441-A884-90E81E70D189}" type="datetimeFigureOut">
              <a:rPr lang="en-US" smtClean="0"/>
              <a:t>6/22/18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353CA-32C0-7948-923B-E2E2BCA47E0F}" type="slidenum">
              <a:rPr lang="en-US" smtClean="0"/>
              <a:t>‹#›</a:t>
            </a:fld>
            <a:endParaRPr lang="en-US"/>
          </a:p>
        </p:txBody>
      </p:sp>
    </p:spTree>
    <p:extLst>
      <p:ext uri="{BB962C8B-B14F-4D97-AF65-F5344CB8AC3E}">
        <p14:creationId xmlns:p14="http://schemas.microsoft.com/office/powerpoint/2010/main" val="261440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93C6FC-BD57-9441-A884-90E81E70D189}" type="datetimeFigureOut">
              <a:rPr lang="en-US" smtClean="0"/>
              <a:t>6/22/18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353CA-32C0-7948-923B-E2E2BCA47E0F}" type="slidenum">
              <a:rPr lang="en-US" smtClean="0"/>
              <a:t>‹#›</a:t>
            </a:fld>
            <a:endParaRPr lang="en-US"/>
          </a:p>
        </p:txBody>
      </p:sp>
    </p:spTree>
    <p:extLst>
      <p:ext uri="{BB962C8B-B14F-4D97-AF65-F5344CB8AC3E}">
        <p14:creationId xmlns:p14="http://schemas.microsoft.com/office/powerpoint/2010/main" val="277882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93C6FC-BD57-9441-A884-90E81E70D189}" type="datetimeFigureOut">
              <a:rPr lang="en-US" smtClean="0"/>
              <a:t>6/22/18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353CA-32C0-7948-923B-E2E2BCA47E0F}" type="slidenum">
              <a:rPr lang="en-US" smtClean="0"/>
              <a:t>‹#›</a:t>
            </a:fld>
            <a:endParaRPr lang="en-US"/>
          </a:p>
        </p:txBody>
      </p:sp>
    </p:spTree>
    <p:extLst>
      <p:ext uri="{BB962C8B-B14F-4D97-AF65-F5344CB8AC3E}">
        <p14:creationId xmlns:p14="http://schemas.microsoft.com/office/powerpoint/2010/main" val="1748401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93C6FC-BD57-9441-A884-90E81E70D189}" type="datetimeFigureOut">
              <a:rPr lang="en-US" smtClean="0"/>
              <a:t>6/22/18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7353CA-32C0-7948-923B-E2E2BCA47E0F}" type="slidenum">
              <a:rPr lang="en-US" smtClean="0"/>
              <a:t>‹#›</a:t>
            </a:fld>
            <a:endParaRPr lang="en-US"/>
          </a:p>
        </p:txBody>
      </p:sp>
    </p:spTree>
    <p:extLst>
      <p:ext uri="{BB962C8B-B14F-4D97-AF65-F5344CB8AC3E}">
        <p14:creationId xmlns:p14="http://schemas.microsoft.com/office/powerpoint/2010/main" val="1361924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93C6FC-BD57-9441-A884-90E81E70D189}" type="datetimeFigureOut">
              <a:rPr lang="en-US" smtClean="0"/>
              <a:t>6/22/18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7353CA-32C0-7948-923B-E2E2BCA47E0F}" type="slidenum">
              <a:rPr lang="en-US" smtClean="0"/>
              <a:t>‹#›</a:t>
            </a:fld>
            <a:endParaRPr lang="en-US"/>
          </a:p>
        </p:txBody>
      </p:sp>
    </p:spTree>
    <p:extLst>
      <p:ext uri="{BB962C8B-B14F-4D97-AF65-F5344CB8AC3E}">
        <p14:creationId xmlns:p14="http://schemas.microsoft.com/office/powerpoint/2010/main" val="1976059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93C6FC-BD57-9441-A884-90E81E70D189}" type="datetimeFigureOut">
              <a:rPr lang="en-US" smtClean="0"/>
              <a:t>6/22/18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7353CA-32C0-7948-923B-E2E2BCA47E0F}" type="slidenum">
              <a:rPr lang="en-US" smtClean="0"/>
              <a:t>‹#›</a:t>
            </a:fld>
            <a:endParaRPr lang="en-US"/>
          </a:p>
        </p:txBody>
      </p:sp>
    </p:spTree>
    <p:extLst>
      <p:ext uri="{BB962C8B-B14F-4D97-AF65-F5344CB8AC3E}">
        <p14:creationId xmlns:p14="http://schemas.microsoft.com/office/powerpoint/2010/main" val="7909617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93C6FC-BD57-9441-A884-90E81E70D189}" type="datetimeFigureOut">
              <a:rPr lang="en-US" smtClean="0"/>
              <a:t>6/22/18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7353CA-32C0-7948-923B-E2E2BCA47E0F}" type="slidenum">
              <a:rPr lang="en-US" smtClean="0"/>
              <a:t>‹#›</a:t>
            </a:fld>
            <a:endParaRPr lang="en-US"/>
          </a:p>
        </p:txBody>
      </p:sp>
    </p:spTree>
    <p:extLst>
      <p:ext uri="{BB962C8B-B14F-4D97-AF65-F5344CB8AC3E}">
        <p14:creationId xmlns:p14="http://schemas.microsoft.com/office/powerpoint/2010/main" val="770474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93C6FC-BD57-9441-A884-90E81E70D189}" type="datetimeFigureOut">
              <a:rPr lang="en-US" smtClean="0"/>
              <a:t>6/22/18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7353CA-32C0-7948-923B-E2E2BCA47E0F}" type="slidenum">
              <a:rPr lang="en-US" smtClean="0"/>
              <a:t>‹#›</a:t>
            </a:fld>
            <a:endParaRPr lang="en-US"/>
          </a:p>
        </p:txBody>
      </p:sp>
    </p:spTree>
    <p:extLst>
      <p:ext uri="{BB962C8B-B14F-4D97-AF65-F5344CB8AC3E}">
        <p14:creationId xmlns:p14="http://schemas.microsoft.com/office/powerpoint/2010/main" val="46412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633830-2244-49AE-BC4A-47F415C177C6}" type="datetimeFigureOut">
              <a:rPr lang="en-US" dirty="0"/>
              <a:t>6/22/18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93C6FC-BD57-9441-A884-90E81E70D189}" type="datetimeFigureOut">
              <a:rPr lang="en-US" smtClean="0"/>
              <a:t>6/22/18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7353CA-32C0-7948-923B-E2E2BCA47E0F}" type="slidenum">
              <a:rPr lang="en-US" smtClean="0"/>
              <a:t>‹#›</a:t>
            </a:fld>
            <a:endParaRPr lang="en-US"/>
          </a:p>
        </p:txBody>
      </p:sp>
    </p:spTree>
    <p:extLst>
      <p:ext uri="{BB962C8B-B14F-4D97-AF65-F5344CB8AC3E}">
        <p14:creationId xmlns:p14="http://schemas.microsoft.com/office/powerpoint/2010/main" val="519550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93C6FC-BD57-9441-A884-90E81E70D189}" type="datetimeFigureOut">
              <a:rPr lang="en-US" smtClean="0"/>
              <a:t>6/22/18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353CA-32C0-7948-923B-E2E2BCA47E0F}" type="slidenum">
              <a:rPr lang="en-US" smtClean="0"/>
              <a:t>‹#›</a:t>
            </a:fld>
            <a:endParaRPr lang="en-US"/>
          </a:p>
        </p:txBody>
      </p:sp>
    </p:spTree>
    <p:extLst>
      <p:ext uri="{BB962C8B-B14F-4D97-AF65-F5344CB8AC3E}">
        <p14:creationId xmlns:p14="http://schemas.microsoft.com/office/powerpoint/2010/main" val="417585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93C6FC-BD57-9441-A884-90E81E70D189}" type="datetimeFigureOut">
              <a:rPr lang="en-US" smtClean="0"/>
              <a:t>6/22/18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353CA-32C0-7948-923B-E2E2BCA47E0F}" type="slidenum">
              <a:rPr lang="en-US" smtClean="0"/>
              <a:t>‹#›</a:t>
            </a:fld>
            <a:endParaRPr lang="en-US"/>
          </a:p>
        </p:txBody>
      </p:sp>
    </p:spTree>
    <p:extLst>
      <p:ext uri="{BB962C8B-B14F-4D97-AF65-F5344CB8AC3E}">
        <p14:creationId xmlns:p14="http://schemas.microsoft.com/office/powerpoint/2010/main" val="377024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3C633830-2244-49AE-BC4A-47F415C177C6}" type="datetimeFigureOut">
              <a:rPr lang="en-US" dirty="0"/>
              <a:pPr/>
              <a:t>6/22/18</a:t>
            </a:fld>
            <a:endParaRPr lang="en-US" dirty="0"/>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2AC27A5A-7290-4DE1-BA94-4BE8A8E57DCF}" type="slidenum">
              <a:rPr lang="en-US" dirty="0"/>
              <a:pPr/>
              <a:t>‹#›</a:t>
            </a:fld>
            <a:endParaRPr lang="en-US" dirty="0"/>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633830-2244-49AE-BC4A-47F415C177C6}" type="datetimeFigureOut">
              <a:rPr lang="en-US" dirty="0"/>
              <a:t>6/22/18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C633830-2244-49AE-BC4A-47F415C177C6}" type="datetimeFigureOut">
              <a:rPr lang="en-US" dirty="0"/>
              <a:t>6/22/18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C27A5A-7290-4DE1-BA94-4BE8A8E57DC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C633830-2244-49AE-BC4A-47F415C177C6}" type="datetimeFigureOut">
              <a:rPr lang="en-US" dirty="0"/>
              <a:t>6/22/18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C27A5A-7290-4DE1-BA94-4BE8A8E57DC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5983705"/>
            <a:ext cx="5149516" cy="417095"/>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3C633830-2244-49AE-BC4A-47F415C177C6}" type="datetimeFigureOut">
              <a:rPr lang="en-US" dirty="0"/>
              <a:t>6/22/18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C27A5A-7290-4DE1-BA94-4BE8A8E57DCF}"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633830-2244-49AE-BC4A-47F415C177C6}" type="datetimeFigureOut">
              <a:rPr lang="en-US" dirty="0"/>
              <a:t>6/22/18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633830-2244-49AE-BC4A-47F415C177C6}" type="datetimeFigureOut">
              <a:rPr lang="en-US" dirty="0"/>
              <a:t>6/22/18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Avenir Book" charset="0"/>
                <a:ea typeface="Avenir Book" charset="0"/>
                <a:cs typeface="Avenir Book" charset="0"/>
              </a:defRPr>
            </a:lvl1pPr>
          </a:lstStyle>
          <a:p>
            <a:fld id="{3C633830-2244-49AE-BC4A-47F415C177C6}" type="datetimeFigureOut">
              <a:rPr lang="en-US" smtClean="0"/>
              <a:pPr/>
              <a:t>6/22/18</a:t>
            </a:fld>
            <a:endParaRPr lang="en-US" dirty="0"/>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Avenir Book" charset="0"/>
                <a:ea typeface="Avenir Book" charset="0"/>
                <a:cs typeface="Avenir Book" charset="0"/>
              </a:defRPr>
            </a:lvl1pPr>
          </a:lstStyle>
          <a:p>
            <a:endParaRPr lang="en-US" dirty="0"/>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Avenir Book" charset="0"/>
                <a:ea typeface="Avenir Book" charset="0"/>
                <a:cs typeface="Avenir Book" charset="0"/>
              </a:defRPr>
            </a:lvl1pPr>
          </a:lstStyle>
          <a:p>
            <a:fld id="{2AC27A5A-7290-4DE1-BA94-4BE8A8E57DCF}" type="slidenum">
              <a:rPr lang="en-US" smtClean="0"/>
              <a:pPr/>
              <a:t>‹#›</a:t>
            </a:fld>
            <a:endParaRPr lang="en-US" dirty="0"/>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Avenir Book" charset="0"/>
          <a:ea typeface="Avenir Book" charset="0"/>
          <a:cs typeface="Avenir Book" charset="0"/>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Avenir Book" charset="0"/>
          <a:ea typeface="Avenir Book" charset="0"/>
          <a:cs typeface="Avenir Book" charset="0"/>
        </a:defRPr>
      </a:lvl1pPr>
      <a:lvl2pPr marL="283464"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Avenir Book" charset="0"/>
          <a:ea typeface="Avenir Book" charset="0"/>
          <a:cs typeface="Avenir Book" charset="0"/>
        </a:defRPr>
      </a:lvl2pPr>
      <a:lvl3pPr marL="283464"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Avenir Book" charset="0"/>
          <a:ea typeface="Avenir Book" charset="0"/>
          <a:cs typeface="Avenir Book" charset="0"/>
        </a:defRPr>
      </a:lvl3pPr>
      <a:lvl4pPr marL="283464"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Avenir Book" charset="0"/>
          <a:ea typeface="Avenir Book" charset="0"/>
          <a:cs typeface="Avenir Book" charset="0"/>
        </a:defRPr>
      </a:lvl4pPr>
      <a:lvl5pPr marL="283464"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Avenir Book" charset="0"/>
          <a:ea typeface="Avenir Book" charset="0"/>
          <a:cs typeface="Avenir Book" charset="0"/>
        </a:defRPr>
      </a:lvl5pPr>
      <a:lvl6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83464"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283464"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93C6FC-BD57-9441-A884-90E81E70D189}" type="datetimeFigureOut">
              <a:rPr lang="en-US" smtClean="0"/>
              <a:t>6/22/18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7353CA-32C0-7948-923B-E2E2BCA47E0F}" type="slidenum">
              <a:rPr lang="en-US" smtClean="0"/>
              <a:t>‹#›</a:t>
            </a:fld>
            <a:endParaRPr lang="en-US"/>
          </a:p>
        </p:txBody>
      </p:sp>
    </p:spTree>
    <p:extLst>
      <p:ext uri="{BB962C8B-B14F-4D97-AF65-F5344CB8AC3E}">
        <p14:creationId xmlns:p14="http://schemas.microsoft.com/office/powerpoint/2010/main" val="732666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chart" Target="../charts/char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8913" y="1143293"/>
            <a:ext cx="7034362" cy="3665583"/>
          </a:xfrm>
        </p:spPr>
        <p:txBody>
          <a:bodyPr/>
          <a:lstStyle/>
          <a:p>
            <a:r>
              <a:rPr lang="en-US" dirty="0" smtClean="0"/>
              <a:t>An Innovative</a:t>
            </a:r>
            <a:br>
              <a:rPr lang="en-US" dirty="0" smtClean="0"/>
            </a:br>
            <a:r>
              <a:rPr lang="en-US" dirty="0" smtClean="0"/>
              <a:t>(and Free!)</a:t>
            </a:r>
            <a:br>
              <a:rPr lang="en-US" dirty="0" smtClean="0"/>
            </a:br>
            <a:r>
              <a:rPr lang="en-US" dirty="0" smtClean="0"/>
              <a:t>Program </a:t>
            </a:r>
            <a:r>
              <a:rPr lang="en-US" dirty="0"/>
              <a:t>M</a:t>
            </a:r>
            <a:r>
              <a:rPr lang="en-US" dirty="0" smtClean="0"/>
              <a:t>odel for Undergraduate </a:t>
            </a:r>
            <a:r>
              <a:rPr lang="en-US" dirty="0"/>
              <a:t>R</a:t>
            </a:r>
            <a:r>
              <a:rPr lang="en-US" dirty="0" smtClean="0"/>
              <a:t>esearch </a:t>
            </a:r>
            <a:r>
              <a:rPr lang="en-US" dirty="0"/>
              <a:t>E</a:t>
            </a:r>
            <a:r>
              <a:rPr lang="en-US" dirty="0" smtClean="0"/>
              <a:t>ducation </a:t>
            </a:r>
            <a:endParaRPr lang="en-US" dirty="0"/>
          </a:p>
        </p:txBody>
      </p:sp>
      <p:sp>
        <p:nvSpPr>
          <p:cNvPr id="3" name="Subtitle 2"/>
          <p:cNvSpPr>
            <a:spLocks noGrp="1"/>
          </p:cNvSpPr>
          <p:nvPr>
            <p:ph type="subTitle" idx="1"/>
          </p:nvPr>
        </p:nvSpPr>
        <p:spPr>
          <a:xfrm>
            <a:off x="1088913" y="4808876"/>
            <a:ext cx="7034362" cy="1600200"/>
          </a:xfrm>
        </p:spPr>
        <p:txBody>
          <a:bodyPr anchor="ctr">
            <a:normAutofit lnSpcReduction="10000"/>
          </a:bodyPr>
          <a:lstStyle/>
          <a:p>
            <a:pPr>
              <a:lnSpc>
                <a:spcPct val="110000"/>
              </a:lnSpc>
              <a:spcBef>
                <a:spcPts val="600"/>
              </a:spcBef>
            </a:pPr>
            <a:r>
              <a:rPr lang="en-US" dirty="0" smtClean="0"/>
              <a:t>Stephanie Shiver  </a:t>
            </a:r>
          </a:p>
          <a:p>
            <a:pPr>
              <a:lnSpc>
                <a:spcPct val="110000"/>
              </a:lnSpc>
              <a:spcBef>
                <a:spcPts val="600"/>
              </a:spcBef>
            </a:pPr>
            <a:r>
              <a:rPr lang="en-US" dirty="0" smtClean="0"/>
              <a:t>stephanie.shiver@utah.edu</a:t>
            </a:r>
          </a:p>
          <a:p>
            <a:pPr>
              <a:lnSpc>
                <a:spcPct val="110000"/>
              </a:lnSpc>
              <a:spcBef>
                <a:spcPts val="600"/>
              </a:spcBef>
            </a:pPr>
            <a:r>
              <a:rPr lang="en-US" dirty="0" smtClean="0"/>
              <a:t>University of Utah</a:t>
            </a:r>
          </a:p>
          <a:p>
            <a:pPr>
              <a:lnSpc>
                <a:spcPct val="110000"/>
              </a:lnSpc>
              <a:spcBef>
                <a:spcPts val="600"/>
              </a:spcBef>
            </a:pPr>
            <a:r>
              <a:rPr lang="en-US" dirty="0" smtClean="0"/>
              <a:t>07/01/2018</a:t>
            </a:r>
            <a:endParaRPr lang="en-US" dirty="0"/>
          </a:p>
        </p:txBody>
      </p:sp>
      <p:sp>
        <p:nvSpPr>
          <p:cNvPr id="4" name="TextBox 3"/>
          <p:cNvSpPr txBox="1"/>
          <p:nvPr/>
        </p:nvSpPr>
        <p:spPr>
          <a:xfrm>
            <a:off x="8123275" y="4808876"/>
            <a:ext cx="184731" cy="369332"/>
          </a:xfrm>
          <a:prstGeom prst="rect">
            <a:avLst/>
          </a:prstGeom>
          <a:noFill/>
        </p:spPr>
        <p:txBody>
          <a:bodyPr wrap="none" rtlCol="0">
            <a:spAutoFit/>
          </a:bodyPr>
          <a:lstStyle/>
          <a:p>
            <a:endParaRPr lang="en-US" dirty="0"/>
          </a:p>
        </p:txBody>
      </p:sp>
      <p:sp>
        <p:nvSpPr>
          <p:cNvPr id="5" name="TextBox 4"/>
          <p:cNvSpPr txBox="1"/>
          <p:nvPr/>
        </p:nvSpPr>
        <p:spPr>
          <a:xfrm>
            <a:off x="5943600" y="5586116"/>
            <a:ext cx="5940490" cy="822960"/>
          </a:xfrm>
          <a:prstGeom prst="rect">
            <a:avLst/>
          </a:prstGeom>
          <a:noFill/>
        </p:spPr>
        <p:txBody>
          <a:bodyPr wrap="square" rtlCol="0">
            <a:spAutoFit/>
          </a:bodyPr>
          <a:lstStyle/>
          <a:p>
            <a:pPr algn="r"/>
            <a:r>
              <a:rPr lang="en-US" sz="2000" dirty="0" smtClean="0">
                <a:latin typeface="Avenir Book" charset="0"/>
                <a:ea typeface="Avenir Book" charset="0"/>
                <a:cs typeface="Avenir Book" charset="0"/>
              </a:rPr>
              <a:t>For presentation materials:</a:t>
            </a:r>
          </a:p>
          <a:p>
            <a:pPr algn="r"/>
            <a:r>
              <a:rPr lang="en-US" sz="2800" dirty="0" err="1" smtClean="0">
                <a:solidFill>
                  <a:schemeClr val="accent3"/>
                </a:solidFill>
                <a:latin typeface="Avenir Book" charset="0"/>
                <a:ea typeface="Avenir Book" charset="0"/>
                <a:cs typeface="Avenir Book" charset="0"/>
              </a:rPr>
              <a:t>bit.ly</a:t>
            </a:r>
            <a:r>
              <a:rPr lang="en-US" sz="2800" dirty="0" smtClean="0">
                <a:solidFill>
                  <a:schemeClr val="accent3"/>
                </a:solidFill>
                <a:latin typeface="Avenir Book" charset="0"/>
                <a:ea typeface="Avenir Book" charset="0"/>
                <a:cs typeface="Avenir Book" charset="0"/>
              </a:rPr>
              <a:t>/CUR2018researcheducation</a:t>
            </a:r>
            <a:endParaRPr lang="en-US" sz="2800" dirty="0">
              <a:solidFill>
                <a:schemeClr val="accent3"/>
              </a:solidFill>
              <a:latin typeface="Avenir Book" charset="0"/>
              <a:ea typeface="Avenir Book" charset="0"/>
              <a:cs typeface="Avenir Book" charset="0"/>
            </a:endParaRPr>
          </a:p>
          <a:p>
            <a:pPr algn="r"/>
            <a:endParaRPr lang="en-US" dirty="0"/>
          </a:p>
        </p:txBody>
      </p:sp>
    </p:spTree>
    <p:extLst>
      <p:ext uri="{BB962C8B-B14F-4D97-AF65-F5344CB8AC3E}">
        <p14:creationId xmlns:p14="http://schemas.microsoft.com/office/powerpoint/2010/main" val="19305787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14400" y="228600"/>
            <a:ext cx="10360152" cy="6400800"/>
            <a:chOff x="914400" y="228600"/>
            <a:chExt cx="10360152" cy="6400800"/>
          </a:xfrm>
        </p:grpSpPr>
        <p:sp>
          <p:nvSpPr>
            <p:cNvPr id="2" name="Rectangle 1"/>
            <p:cNvSpPr/>
            <p:nvPr/>
          </p:nvSpPr>
          <p:spPr>
            <a:xfrm>
              <a:off x="914400" y="228600"/>
              <a:ext cx="10360152" cy="64008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371600" y="685800"/>
              <a:ext cx="9445752" cy="5561522"/>
            </a:xfrm>
            <a:prstGeom prst="rect">
              <a:avLst/>
            </a:prstGeom>
            <a:noFill/>
          </p:spPr>
          <p:txBody>
            <a:bodyPr wrap="square" rtlCol="0">
              <a:spAutoFit/>
            </a:bodyPr>
            <a:lstStyle/>
            <a:p>
              <a:pPr algn="ctr">
                <a:lnSpc>
                  <a:spcPct val="90000"/>
                </a:lnSpc>
                <a:spcAft>
                  <a:spcPts val="1200"/>
                </a:spcAft>
              </a:pPr>
              <a:r>
                <a:rPr lang="en-US" sz="2800" b="1" dirty="0" smtClean="0">
                  <a:latin typeface="Calibri" charset="0"/>
                  <a:ea typeface="Calibri" charset="0"/>
                  <a:cs typeface="Calibri" charset="0"/>
                </a:rPr>
                <a:t>Office of Undergraduate Research</a:t>
              </a:r>
              <a:br>
                <a:rPr lang="en-US" sz="2800" b="1" dirty="0" smtClean="0">
                  <a:latin typeface="Calibri" charset="0"/>
                  <a:ea typeface="Calibri" charset="0"/>
                  <a:cs typeface="Calibri" charset="0"/>
                </a:rPr>
              </a:br>
              <a:r>
                <a:rPr lang="en-US" sz="2800" b="1" dirty="0" smtClean="0">
                  <a:latin typeface="Calibri" charset="0"/>
                  <a:ea typeface="Calibri" charset="0"/>
                  <a:cs typeface="Calibri" charset="0"/>
                </a:rPr>
                <a:t>Undergraduate Research Education Series Evaluation Form</a:t>
              </a:r>
            </a:p>
            <a:p>
              <a:pPr>
                <a:lnSpc>
                  <a:spcPct val="90000"/>
                </a:lnSpc>
              </a:pPr>
              <a:r>
                <a:rPr lang="en-US" sz="2400" dirty="0" smtClean="0">
                  <a:latin typeface="Calibri" charset="0"/>
                  <a:ea typeface="Calibri" charset="0"/>
                  <a:cs typeface="Calibri" charset="0"/>
                </a:rPr>
                <a:t>Which URES session are you attending?</a:t>
              </a:r>
            </a:p>
            <a:p>
              <a:pPr>
                <a:lnSpc>
                  <a:spcPct val="90000"/>
                </a:lnSpc>
              </a:pPr>
              <a:r>
                <a:rPr lang="en-US" sz="2400" spc="-150" dirty="0" smtClean="0">
                  <a:latin typeface="Calibri Light" charset="0"/>
                  <a:ea typeface="Calibri Light" charset="0"/>
                  <a:cs typeface="Calibri Light" charset="0"/>
                </a:rPr>
                <a:t>_____________________________________________________________________</a:t>
              </a:r>
              <a:br>
                <a:rPr lang="en-US" sz="2400" spc="-150" dirty="0" smtClean="0">
                  <a:latin typeface="Calibri Light" charset="0"/>
                  <a:ea typeface="Calibri Light" charset="0"/>
                  <a:cs typeface="Calibri Light" charset="0"/>
                </a:rPr>
              </a:br>
              <a:r>
                <a:rPr lang="en-US" sz="1200" spc="-150" dirty="0" smtClean="0">
                  <a:latin typeface="Calibri Light" charset="0"/>
                  <a:ea typeface="Calibri Light" charset="0"/>
                  <a:cs typeface="Calibri Light" charset="0"/>
                </a:rPr>
                <a:t> </a:t>
              </a:r>
              <a:r>
                <a:rPr lang="en-US" sz="2400" spc="-150" dirty="0" smtClean="0">
                  <a:latin typeface="Calibri Light" charset="0"/>
                  <a:ea typeface="Calibri Light" charset="0"/>
                  <a:cs typeface="Calibri Light" charset="0"/>
                </a:rPr>
                <a:t/>
              </a:r>
              <a:br>
                <a:rPr lang="en-US" sz="2400" spc="-150" dirty="0" smtClean="0">
                  <a:latin typeface="Calibri Light" charset="0"/>
                  <a:ea typeface="Calibri Light" charset="0"/>
                  <a:cs typeface="Calibri Light" charset="0"/>
                </a:rPr>
              </a:br>
              <a:r>
                <a:rPr lang="en-US" sz="2400" dirty="0" smtClean="0">
                  <a:latin typeface="Calibri" charset="0"/>
                  <a:ea typeface="Calibri" charset="0"/>
                  <a:cs typeface="Calibri" charset="0"/>
                </a:rPr>
                <a:t>Would you recommend this URES session to another student?</a:t>
              </a:r>
            </a:p>
            <a:p>
              <a:pPr>
                <a:lnSpc>
                  <a:spcPct val="90000"/>
                </a:lnSpc>
                <a:spcBef>
                  <a:spcPts val="600"/>
                </a:spcBef>
              </a:pPr>
              <a:r>
                <a:rPr lang="en-US" sz="2400" dirty="0" smtClean="0">
                  <a:latin typeface="Calibri" charset="0"/>
                  <a:ea typeface="Calibri" charset="0"/>
                  <a:cs typeface="Calibri" charset="0"/>
                </a:rPr>
                <a:t>YES		NO</a:t>
              </a:r>
            </a:p>
            <a:p>
              <a:pPr>
                <a:lnSpc>
                  <a:spcPct val="90000"/>
                </a:lnSpc>
                <a:spcBef>
                  <a:spcPts val="1200"/>
                </a:spcBef>
              </a:pPr>
              <a:r>
                <a:rPr lang="en-US" sz="2400" dirty="0" smtClean="0">
                  <a:latin typeface="Calibri" charset="0"/>
                  <a:ea typeface="Calibri" charset="0"/>
                  <a:cs typeface="Calibri" charset="0"/>
                </a:rPr>
                <a:t>Why/Why not?</a:t>
              </a:r>
            </a:p>
            <a:p>
              <a:pPr>
                <a:lnSpc>
                  <a:spcPct val="90000"/>
                </a:lnSpc>
                <a:spcBef>
                  <a:spcPts val="1200"/>
                </a:spcBef>
              </a:pPr>
              <a:r>
                <a:rPr lang="en-US" sz="2400" spc="-150" dirty="0" smtClean="0">
                  <a:latin typeface="Calibri Light" charset="0"/>
                  <a:ea typeface="Calibri Light" charset="0"/>
                  <a:cs typeface="Calibri Light" charset="0"/>
                </a:rPr>
                <a:t>_____________________________________________________________________</a:t>
              </a:r>
              <a:r>
                <a:rPr lang="en-US" sz="2400" spc="-150" dirty="0">
                  <a:latin typeface="Calibri Light" charset="0"/>
                  <a:ea typeface="Calibri Light" charset="0"/>
                  <a:cs typeface="Calibri Light" charset="0"/>
                </a:rPr>
                <a:t> </a:t>
              </a:r>
              <a:r>
                <a:rPr lang="en-US" sz="2400" spc="-150" dirty="0" smtClean="0">
                  <a:latin typeface="Calibri Light" charset="0"/>
                  <a:ea typeface="Calibri Light" charset="0"/>
                  <a:cs typeface="Calibri Light" charset="0"/>
                </a:rPr>
                <a:t>_____________________________________________________________________</a:t>
              </a:r>
              <a:r>
                <a:rPr lang="en-US" sz="2400" spc="-150" dirty="0">
                  <a:latin typeface="Calibri Light" charset="0"/>
                  <a:ea typeface="Calibri Light" charset="0"/>
                  <a:cs typeface="Calibri Light" charset="0"/>
                </a:rPr>
                <a:t> </a:t>
              </a:r>
              <a:r>
                <a:rPr lang="en-US" sz="2400" spc="-150" dirty="0" smtClean="0">
                  <a:latin typeface="Calibri Light" charset="0"/>
                  <a:ea typeface="Calibri Light" charset="0"/>
                  <a:cs typeface="Calibri Light" charset="0"/>
                </a:rPr>
                <a:t>_____________________________________________________________________</a:t>
              </a:r>
              <a:r>
                <a:rPr lang="en-US" sz="2400" spc="-150" dirty="0">
                  <a:latin typeface="Calibri Light" charset="0"/>
                  <a:ea typeface="Calibri Light" charset="0"/>
                  <a:cs typeface="Calibri Light" charset="0"/>
                </a:rPr>
                <a:t> </a:t>
              </a:r>
              <a:r>
                <a:rPr lang="en-US" sz="2400" spc="-150" dirty="0" smtClean="0">
                  <a:latin typeface="Calibri Light" charset="0"/>
                  <a:ea typeface="Calibri Light" charset="0"/>
                  <a:cs typeface="Calibri Light" charset="0"/>
                </a:rPr>
                <a:t>_____________________________________________________________________</a:t>
              </a:r>
              <a:r>
                <a:rPr lang="en-US" sz="2400" spc="-150" dirty="0">
                  <a:latin typeface="Calibri Light" charset="0"/>
                  <a:ea typeface="Calibri Light" charset="0"/>
                  <a:cs typeface="Calibri Light" charset="0"/>
                </a:rPr>
                <a:t> </a:t>
              </a:r>
              <a:r>
                <a:rPr lang="en-US" sz="2400" spc="-150" dirty="0" smtClean="0">
                  <a:latin typeface="Calibri Light" charset="0"/>
                  <a:ea typeface="Calibri Light" charset="0"/>
                  <a:cs typeface="Calibri Light" charset="0"/>
                </a:rPr>
                <a:t>_____________________________________________________________________</a:t>
              </a:r>
              <a:r>
                <a:rPr lang="en-US" sz="2400" spc="-150" dirty="0">
                  <a:latin typeface="Calibri Light" charset="0"/>
                  <a:ea typeface="Calibri Light" charset="0"/>
                  <a:cs typeface="Calibri Light" charset="0"/>
                </a:rPr>
                <a:t> </a:t>
              </a:r>
              <a:r>
                <a:rPr lang="en-US" sz="2400" spc="-150" dirty="0" smtClean="0">
                  <a:latin typeface="Calibri Light" charset="0"/>
                  <a:ea typeface="Calibri Light" charset="0"/>
                  <a:cs typeface="Calibri Light" charset="0"/>
                </a:rPr>
                <a:t>_____________________________________________________________________</a:t>
              </a:r>
              <a:r>
                <a:rPr lang="en-US" sz="2400" spc="-150" dirty="0">
                  <a:latin typeface="Calibri Light" charset="0"/>
                  <a:ea typeface="Calibri Light" charset="0"/>
                  <a:cs typeface="Calibri Light" charset="0"/>
                </a:rPr>
                <a:t> _____________________________________________________________________</a:t>
              </a:r>
              <a:endParaRPr lang="en-US" sz="2400" dirty="0" smtClean="0">
                <a:latin typeface="Calibri" charset="0"/>
                <a:ea typeface="Calibri" charset="0"/>
                <a:cs typeface="Calibri" charset="0"/>
              </a:endParaRPr>
            </a:p>
          </p:txBody>
        </p:sp>
      </p:grpSp>
    </p:spTree>
    <p:extLst>
      <p:ext uri="{BB962C8B-B14F-4D97-AF65-F5344CB8AC3E}">
        <p14:creationId xmlns:p14="http://schemas.microsoft.com/office/powerpoint/2010/main" val="4040923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p:cNvSpPr txBox="1">
            <a:spLocks/>
          </p:cNvSpPr>
          <p:nvPr/>
        </p:nvSpPr>
        <p:spPr>
          <a:xfrm>
            <a:off x="1241312" y="2489127"/>
            <a:ext cx="10118665" cy="3560913"/>
          </a:xfrm>
          <a:prstGeom prst="rect">
            <a:avLst/>
          </a:prstGeom>
        </p:spPr>
        <p:txBody>
          <a:bodyPr vert="horz" lIns="91440" tIns="45720" rIns="91440" bIns="45720" rtlCol="0">
            <a:normAutofit/>
          </a:bodyPr>
          <a:lstStyle>
            <a:lvl1pPr marL="0" indent="0" algn="l" defTabSz="914400" rtl="0" eaLnBrk="1" latinLnBrk="0" hangingPunct="1">
              <a:lnSpc>
                <a:spcPct val="114000"/>
              </a:lnSpc>
              <a:spcBef>
                <a:spcPts val="0"/>
              </a:spcBef>
              <a:buFont typeface="Arial" panose="020B0604020202020204" pitchFamily="34" charset="0"/>
              <a:buNone/>
              <a:defRPr sz="2000" b="0" i="0" kern="1200" baseline="0">
                <a:solidFill>
                  <a:schemeClr val="tx2"/>
                </a:solidFill>
                <a:latin typeface="Avenir Book" charset="0"/>
                <a:ea typeface="Avenir Book" charset="0"/>
                <a:cs typeface="Avenir Book" charset="0"/>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marL="342900" indent="-342900">
              <a:buFont typeface="Arial" charset="0"/>
              <a:buChar char="•"/>
            </a:pPr>
            <a:r>
              <a:rPr lang="en-US" sz="2800" dirty="0" smtClean="0">
                <a:solidFill>
                  <a:schemeClr val="tx1"/>
                </a:solidFill>
              </a:rPr>
              <a:t>Online sign-in form</a:t>
            </a:r>
            <a:br>
              <a:rPr lang="en-US" sz="2800" dirty="0" smtClean="0">
                <a:solidFill>
                  <a:schemeClr val="tx1"/>
                </a:solidFill>
              </a:rPr>
            </a:br>
            <a:r>
              <a:rPr lang="en-US" sz="2800" dirty="0">
                <a:solidFill>
                  <a:schemeClr val="tx1"/>
                </a:solidFill>
              </a:rPr>
              <a:t> </a:t>
            </a:r>
            <a:r>
              <a:rPr lang="en-US" sz="2800" dirty="0" smtClean="0">
                <a:solidFill>
                  <a:schemeClr val="tx1"/>
                </a:solidFill>
              </a:rPr>
              <a:t>     - </a:t>
            </a:r>
            <a:r>
              <a:rPr lang="en-US" sz="2800" dirty="0" err="1" smtClean="0">
                <a:solidFill>
                  <a:schemeClr val="tx1"/>
                </a:solidFill>
              </a:rPr>
              <a:t>Ipad</a:t>
            </a:r>
            <a:r>
              <a:rPr lang="en-US" sz="2800" dirty="0" smtClean="0">
                <a:solidFill>
                  <a:schemeClr val="tx1"/>
                </a:solidFill>
              </a:rPr>
              <a:t> passed around the room at each event</a:t>
            </a:r>
          </a:p>
          <a:p>
            <a:pPr marL="342900" indent="-342900">
              <a:buFont typeface="Arial" charset="0"/>
              <a:buChar char="•"/>
            </a:pPr>
            <a:r>
              <a:rPr lang="en-US" sz="2800" dirty="0" smtClean="0">
                <a:solidFill>
                  <a:schemeClr val="tx1"/>
                </a:solidFill>
              </a:rPr>
              <a:t>Track attendances for several programs around campus</a:t>
            </a:r>
            <a:endParaRPr lang="en-US" sz="2800" dirty="0">
              <a:solidFill>
                <a:schemeClr val="tx1"/>
              </a:solidFill>
            </a:endParaRPr>
          </a:p>
          <a:p>
            <a:pPr marL="342900" indent="-342900">
              <a:buFont typeface="Arial" charset="0"/>
              <a:buChar char="•"/>
            </a:pPr>
            <a:r>
              <a:rPr lang="en-US" sz="2800" dirty="0" smtClean="0">
                <a:solidFill>
                  <a:schemeClr val="tx1"/>
                </a:solidFill>
              </a:rPr>
              <a:t>(Optional) evaluation for every event</a:t>
            </a:r>
          </a:p>
        </p:txBody>
      </p:sp>
      <p:sp>
        <p:nvSpPr>
          <p:cNvPr id="2" name="Title 1"/>
          <p:cNvSpPr>
            <a:spLocks noGrp="1"/>
          </p:cNvSpPr>
          <p:nvPr>
            <p:ph type="ctrTitle"/>
          </p:nvPr>
        </p:nvSpPr>
        <p:spPr>
          <a:xfrm>
            <a:off x="1088913" y="1143293"/>
            <a:ext cx="7034362" cy="710221"/>
          </a:xfrm>
        </p:spPr>
        <p:txBody>
          <a:bodyPr>
            <a:normAutofit fontScale="90000"/>
          </a:bodyPr>
          <a:lstStyle/>
          <a:p>
            <a:r>
              <a:rPr lang="en-US" dirty="0" smtClean="0"/>
              <a:t>Assessment</a:t>
            </a:r>
            <a:endParaRPr lang="en-US" dirty="0"/>
          </a:p>
        </p:txBody>
      </p:sp>
      <p:sp>
        <p:nvSpPr>
          <p:cNvPr id="5" name="Subtitle 2"/>
          <p:cNvSpPr txBox="1">
            <a:spLocks/>
          </p:cNvSpPr>
          <p:nvPr/>
        </p:nvSpPr>
        <p:spPr>
          <a:xfrm>
            <a:off x="1241312" y="4491788"/>
            <a:ext cx="10118665" cy="1917247"/>
          </a:xfrm>
          <a:prstGeom prst="rect">
            <a:avLst/>
          </a:prstGeom>
        </p:spPr>
        <p:txBody>
          <a:bodyPr vert="horz" lIns="91440" tIns="45720" rIns="91440" bIns="45720" rtlCol="0">
            <a:normAutofit/>
          </a:bodyPr>
          <a:lstStyle>
            <a:lvl1pPr marL="0" indent="0" algn="l" defTabSz="914400" rtl="0" eaLnBrk="1" latinLnBrk="0" hangingPunct="1">
              <a:lnSpc>
                <a:spcPct val="114000"/>
              </a:lnSpc>
              <a:spcBef>
                <a:spcPts val="0"/>
              </a:spcBef>
              <a:buFont typeface="Arial" panose="020B0604020202020204" pitchFamily="34" charset="0"/>
              <a:buNone/>
              <a:defRPr sz="2000" b="0" i="0" kern="1200" baseline="0">
                <a:solidFill>
                  <a:schemeClr val="tx2"/>
                </a:solidFill>
                <a:latin typeface="Avenir Book" charset="0"/>
                <a:ea typeface="Avenir Book" charset="0"/>
                <a:cs typeface="Avenir Book" charset="0"/>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r>
              <a:rPr lang="en-US" sz="2800" dirty="0" smtClean="0"/>
              <a:t>         - Sent to facilitators and tracked over time for RPT 	considerations</a:t>
            </a:r>
          </a:p>
          <a:p>
            <a:pPr marL="342900" indent="-342900">
              <a:buFont typeface="Arial" charset="0"/>
              <a:buChar char="•"/>
            </a:pPr>
            <a:r>
              <a:rPr lang="en-US" sz="2800" dirty="0" smtClean="0"/>
              <a:t>Final Report for our funded programs</a:t>
            </a:r>
          </a:p>
        </p:txBody>
      </p:sp>
    </p:spTree>
    <p:extLst>
      <p:ext uri="{BB962C8B-B14F-4D97-AF65-F5344CB8AC3E}">
        <p14:creationId xmlns:p14="http://schemas.microsoft.com/office/powerpoint/2010/main" val="182508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488126993"/>
              </p:ext>
            </p:extLst>
          </p:nvPr>
        </p:nvGraphicFramePr>
        <p:xfrm>
          <a:off x="1509622" y="2027204"/>
          <a:ext cx="10391640" cy="4183812"/>
        </p:xfrm>
        <a:graphic>
          <a:graphicData uri="http://schemas.openxmlformats.org/drawingml/2006/table">
            <a:tbl>
              <a:tblPr>
                <a:tableStyleId>{5C22544A-7EE6-4342-B048-85BDC9FD1C3A}</a:tableStyleId>
              </a:tblPr>
              <a:tblGrid>
                <a:gridCol w="10391640"/>
              </a:tblGrid>
              <a:tr h="697302">
                <a:tc>
                  <a:txBody>
                    <a:bodyPr/>
                    <a:lstStyle/>
                    <a:p>
                      <a:endParaRPr lang="en-US" dirty="0"/>
                    </a:p>
                  </a:txBody>
                  <a:tcPr>
                    <a:lnL w="12700" cmpd="sng">
                      <a:noFill/>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697302">
                <a:tc>
                  <a:txBody>
                    <a:bodyPr/>
                    <a:lstStyle/>
                    <a:p>
                      <a:endParaRPr lang="en-US" dirty="0"/>
                    </a:p>
                  </a:txBody>
                  <a:tcPr>
                    <a:lnL w="12700" cmpd="sng">
                      <a:noFill/>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697302">
                <a:tc>
                  <a:txBody>
                    <a:bodyPr/>
                    <a:lstStyle/>
                    <a:p>
                      <a:endParaRPr lang="en-US"/>
                    </a:p>
                  </a:txBody>
                  <a:tcPr>
                    <a:lnL w="12700" cmpd="sng">
                      <a:noFill/>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697302">
                <a:tc>
                  <a:txBody>
                    <a:bodyPr/>
                    <a:lstStyle/>
                    <a:p>
                      <a:endParaRPr lang="en-US"/>
                    </a:p>
                  </a:txBody>
                  <a:tcPr>
                    <a:lnL w="12700" cmpd="sng">
                      <a:noFill/>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697302">
                <a:tc>
                  <a:txBody>
                    <a:bodyPr/>
                    <a:lstStyle/>
                    <a:p>
                      <a:endParaRPr lang="en-US"/>
                    </a:p>
                  </a:txBody>
                  <a:tcPr>
                    <a:lnL w="12700" cmpd="sng">
                      <a:noFill/>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697302">
                <a:tc>
                  <a:txBody>
                    <a:bodyPr/>
                    <a:lstStyle/>
                    <a:p>
                      <a:endParaRPr lang="en-US" dirty="0"/>
                    </a:p>
                  </a:txBody>
                  <a:tcPr>
                    <a:lnL w="12700" cmpd="sng">
                      <a:noFill/>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Title 1"/>
          <p:cNvSpPr>
            <a:spLocks noGrp="1"/>
          </p:cNvSpPr>
          <p:nvPr>
            <p:ph type="ctrTitle"/>
          </p:nvPr>
        </p:nvSpPr>
        <p:spPr>
          <a:xfrm>
            <a:off x="1088913" y="1143293"/>
            <a:ext cx="7034362" cy="710221"/>
          </a:xfrm>
        </p:spPr>
        <p:txBody>
          <a:bodyPr>
            <a:normAutofit fontScale="90000"/>
          </a:bodyPr>
          <a:lstStyle/>
          <a:p>
            <a:r>
              <a:rPr lang="en-US" dirty="0" smtClean="0"/>
              <a:t>Success</a:t>
            </a:r>
            <a:endParaRPr lang="en-US" dirty="0"/>
          </a:p>
        </p:txBody>
      </p:sp>
      <p:graphicFrame>
        <p:nvGraphicFramePr>
          <p:cNvPr id="6" name="Chart 5"/>
          <p:cNvGraphicFramePr/>
          <p:nvPr>
            <p:extLst>
              <p:ext uri="{D42A27DB-BD31-4B8C-83A1-F6EECF244321}">
                <p14:modId xmlns:p14="http://schemas.microsoft.com/office/powerpoint/2010/main" val="1591960164"/>
              </p:ext>
            </p:extLst>
          </p:nvPr>
        </p:nvGraphicFramePr>
        <p:xfrm>
          <a:off x="7695022" y="1851175"/>
          <a:ext cx="4206240" cy="47548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859448721"/>
              </p:ext>
            </p:extLst>
          </p:nvPr>
        </p:nvGraphicFramePr>
        <p:xfrm>
          <a:off x="4494622" y="1852342"/>
          <a:ext cx="3200400" cy="47548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p:nvPr>
            <p:extLst>
              <p:ext uri="{D42A27DB-BD31-4B8C-83A1-F6EECF244321}">
                <p14:modId xmlns:p14="http://schemas.microsoft.com/office/powerpoint/2010/main" val="1468037072"/>
              </p:ext>
            </p:extLst>
          </p:nvPr>
        </p:nvGraphicFramePr>
        <p:xfrm>
          <a:off x="1019902" y="1853511"/>
          <a:ext cx="3474720" cy="4754879"/>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p:cNvSpPr txBox="1"/>
          <p:nvPr/>
        </p:nvSpPr>
        <p:spPr>
          <a:xfrm>
            <a:off x="1509622" y="2117617"/>
            <a:ext cx="10391640" cy="523220"/>
          </a:xfrm>
          <a:prstGeom prst="rect">
            <a:avLst/>
          </a:prstGeom>
          <a:noFill/>
        </p:spPr>
        <p:txBody>
          <a:bodyPr wrap="square" rtlCol="0" anchor="ctr">
            <a:spAutoFit/>
          </a:bodyPr>
          <a:lstStyle/>
          <a:p>
            <a:pPr algn="ctr"/>
            <a:r>
              <a:rPr lang="en-US" sz="2800" b="1" dirty="0" smtClean="0">
                <a:latin typeface="Avenir Book" charset="0"/>
                <a:ea typeface="Avenir Book" charset="0"/>
                <a:cs typeface="Avenir Book" charset="0"/>
              </a:rPr>
              <a:t>Total Attendances by Semester</a:t>
            </a:r>
            <a:endParaRPr lang="en-US" sz="2800" b="1" dirty="0">
              <a:latin typeface="Avenir Book" charset="0"/>
              <a:ea typeface="Avenir Book" charset="0"/>
              <a:cs typeface="Avenir Book" charset="0"/>
            </a:endParaRPr>
          </a:p>
        </p:txBody>
      </p:sp>
      <p:sp>
        <p:nvSpPr>
          <p:cNvPr id="3" name="TextBox 2"/>
          <p:cNvSpPr txBox="1"/>
          <p:nvPr/>
        </p:nvSpPr>
        <p:spPr>
          <a:xfrm>
            <a:off x="10827763" y="2731250"/>
            <a:ext cx="858417" cy="369332"/>
          </a:xfrm>
          <a:prstGeom prst="rect">
            <a:avLst/>
          </a:prstGeom>
          <a:noFill/>
        </p:spPr>
        <p:txBody>
          <a:bodyPr wrap="square" rtlCol="0">
            <a:spAutoFit/>
          </a:bodyPr>
          <a:lstStyle/>
          <a:p>
            <a:pPr algn="ctr"/>
            <a:r>
              <a:rPr lang="en-US" b="1" dirty="0" smtClean="0">
                <a:latin typeface="Avenir Black" charset="0"/>
                <a:ea typeface="Avenir Black" charset="0"/>
                <a:cs typeface="Avenir Black" charset="0"/>
              </a:rPr>
              <a:t>504</a:t>
            </a:r>
            <a:endParaRPr lang="en-US" b="1" dirty="0">
              <a:latin typeface="Avenir Black" charset="0"/>
              <a:ea typeface="Avenir Black" charset="0"/>
              <a:cs typeface="Avenir Black" charset="0"/>
            </a:endParaRPr>
          </a:p>
        </p:txBody>
      </p:sp>
    </p:spTree>
    <p:extLst>
      <p:ext uri="{BB962C8B-B14F-4D97-AF65-F5344CB8AC3E}">
        <p14:creationId xmlns:p14="http://schemas.microsoft.com/office/powerpoint/2010/main" val="14695484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8913" y="1143293"/>
            <a:ext cx="7034362" cy="710221"/>
          </a:xfrm>
        </p:spPr>
        <p:txBody>
          <a:bodyPr>
            <a:normAutofit fontScale="90000"/>
          </a:bodyPr>
          <a:lstStyle/>
          <a:p>
            <a:r>
              <a:rPr lang="en-US" dirty="0" smtClean="0"/>
              <a:t>Success</a:t>
            </a:r>
            <a:endParaRPr lang="en-US" dirty="0"/>
          </a:p>
        </p:txBody>
      </p:sp>
      <p:graphicFrame>
        <p:nvGraphicFramePr>
          <p:cNvPr id="3" name="Chart 2"/>
          <p:cNvGraphicFramePr/>
          <p:nvPr>
            <p:extLst>
              <p:ext uri="{D42A27DB-BD31-4B8C-83A1-F6EECF244321}">
                <p14:modId xmlns:p14="http://schemas.microsoft.com/office/powerpoint/2010/main" val="721379395"/>
              </p:ext>
            </p:extLst>
          </p:nvPr>
        </p:nvGraphicFramePr>
        <p:xfrm>
          <a:off x="1088912" y="1853515"/>
          <a:ext cx="10515600" cy="47548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07305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8913" y="1143293"/>
            <a:ext cx="7034362" cy="710221"/>
          </a:xfrm>
        </p:spPr>
        <p:txBody>
          <a:bodyPr>
            <a:normAutofit fontScale="90000"/>
          </a:bodyPr>
          <a:lstStyle/>
          <a:p>
            <a:r>
              <a:rPr lang="en-US" dirty="0" smtClean="0"/>
              <a:t>Success</a:t>
            </a:r>
            <a:endParaRPr lang="en-US" dirty="0"/>
          </a:p>
        </p:txBody>
      </p:sp>
      <p:sp>
        <p:nvSpPr>
          <p:cNvPr id="3" name="Subtitle 2"/>
          <p:cNvSpPr>
            <a:spLocks noGrp="1"/>
          </p:cNvSpPr>
          <p:nvPr>
            <p:ph type="subTitle" idx="1"/>
          </p:nvPr>
        </p:nvSpPr>
        <p:spPr>
          <a:xfrm>
            <a:off x="1088912" y="2374900"/>
            <a:ext cx="10118665" cy="3881736"/>
          </a:xfrm>
        </p:spPr>
        <p:txBody>
          <a:bodyPr>
            <a:normAutofit/>
          </a:bodyPr>
          <a:lstStyle/>
          <a:p>
            <a:r>
              <a:rPr lang="en-US" sz="2400" dirty="0" smtClean="0"/>
              <a:t>“</a:t>
            </a:r>
            <a:r>
              <a:rPr lang="en-US" sz="2400" dirty="0"/>
              <a:t>I attended a handful of the URES presentations, and I believe they helped me further understand the research process beyond the specialized skills I was learning independently. </a:t>
            </a:r>
            <a:r>
              <a:rPr lang="en-US" sz="2400" dirty="0" smtClean="0"/>
              <a:t>“</a:t>
            </a:r>
          </a:p>
          <a:p>
            <a:endParaRPr lang="en-US" sz="2400" dirty="0" smtClean="0"/>
          </a:p>
          <a:p>
            <a:endParaRPr lang="en-US" sz="2400" dirty="0"/>
          </a:p>
          <a:p>
            <a:r>
              <a:rPr lang="en-US" sz="2400" dirty="0" smtClean="0"/>
              <a:t>“…</a:t>
            </a:r>
            <a:r>
              <a:rPr lang="en-US" sz="2400" dirty="0"/>
              <a:t>my participation in the URES and writing the proposal spurred me to better understand the complexities of what I was doing and how it fit into the big picture of the research lab</a:t>
            </a:r>
            <a:r>
              <a:rPr lang="en-US" sz="2400" dirty="0" smtClean="0"/>
              <a:t>.” </a:t>
            </a:r>
            <a:endParaRPr lang="en-US" sz="2400" dirty="0"/>
          </a:p>
        </p:txBody>
      </p:sp>
    </p:spTree>
    <p:extLst>
      <p:ext uri="{BB962C8B-B14F-4D97-AF65-F5344CB8AC3E}">
        <p14:creationId xmlns:p14="http://schemas.microsoft.com/office/powerpoint/2010/main" val="35189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8913" y="1143293"/>
            <a:ext cx="7034362" cy="722577"/>
          </a:xfrm>
        </p:spPr>
        <p:txBody>
          <a:bodyPr/>
          <a:lstStyle/>
          <a:p>
            <a:r>
              <a:rPr lang="en-US" dirty="0" smtClean="0"/>
              <a:t>Challenges</a:t>
            </a:r>
            <a:endParaRPr lang="en-US" dirty="0"/>
          </a:p>
        </p:txBody>
      </p:sp>
      <p:sp>
        <p:nvSpPr>
          <p:cNvPr id="3" name="Subtitle 2"/>
          <p:cNvSpPr>
            <a:spLocks noGrp="1"/>
          </p:cNvSpPr>
          <p:nvPr>
            <p:ph type="subTitle" idx="1"/>
          </p:nvPr>
        </p:nvSpPr>
        <p:spPr>
          <a:xfrm>
            <a:off x="1088912" y="2335427"/>
            <a:ext cx="10081595" cy="3921209"/>
          </a:xfrm>
        </p:spPr>
        <p:txBody>
          <a:bodyPr>
            <a:noAutofit/>
          </a:bodyPr>
          <a:lstStyle/>
          <a:p>
            <a:pPr marL="342900" indent="-342900">
              <a:buFont typeface="Arial" charset="0"/>
              <a:buChar char="•"/>
            </a:pPr>
            <a:r>
              <a:rPr lang="en-US" sz="2800" dirty="0" smtClean="0"/>
              <a:t>Scheduling</a:t>
            </a:r>
          </a:p>
          <a:p>
            <a:r>
              <a:rPr lang="en-US" sz="2800" dirty="0" smtClean="0"/>
              <a:t>         </a:t>
            </a:r>
            <a:r>
              <a:rPr lang="en-US" sz="2800" dirty="0"/>
              <a:t>-</a:t>
            </a:r>
            <a:r>
              <a:rPr lang="en-US" sz="2800" dirty="0" smtClean="0"/>
              <a:t> Topics, timing, response to invitations to present</a:t>
            </a:r>
          </a:p>
          <a:p>
            <a:pPr marL="342900" indent="-342900">
              <a:buFont typeface="Arial" charset="0"/>
              <a:buChar char="•"/>
            </a:pPr>
            <a:r>
              <a:rPr lang="en-US" sz="2800" dirty="0" smtClean="0"/>
              <a:t>Campus perception of value and content</a:t>
            </a:r>
          </a:p>
          <a:p>
            <a:pPr marL="342900" indent="-342900">
              <a:buFont typeface="Arial" charset="0"/>
              <a:buChar char="•"/>
            </a:pPr>
            <a:r>
              <a:rPr lang="en-US" sz="2800" dirty="0" smtClean="0"/>
              <a:t>Success = not enough space, time, facilitators, etc.</a:t>
            </a:r>
          </a:p>
          <a:p>
            <a:pPr marL="342900" indent="-342900">
              <a:buFont typeface="Arial" charset="0"/>
              <a:buChar char="•"/>
            </a:pPr>
            <a:r>
              <a:rPr lang="en-US" sz="2800" dirty="0" smtClean="0"/>
              <a:t>End of semester rush</a:t>
            </a:r>
          </a:p>
          <a:p>
            <a:pPr marL="342900" indent="-342900">
              <a:buFont typeface="Arial" charset="0"/>
              <a:buChar char="•"/>
            </a:pPr>
            <a:r>
              <a:rPr lang="en-US" sz="2800" dirty="0" smtClean="0"/>
              <a:t>Sign-in placement</a:t>
            </a:r>
            <a:endParaRPr lang="en-US" sz="2800" dirty="0"/>
          </a:p>
        </p:txBody>
      </p:sp>
    </p:spTree>
    <p:extLst>
      <p:ext uri="{BB962C8B-B14F-4D97-AF65-F5344CB8AC3E}">
        <p14:creationId xmlns:p14="http://schemas.microsoft.com/office/powerpoint/2010/main" val="47131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8913" y="1143294"/>
            <a:ext cx="7034362" cy="734934"/>
          </a:xfrm>
        </p:spPr>
        <p:txBody>
          <a:bodyPr/>
          <a:lstStyle/>
          <a:p>
            <a:r>
              <a:rPr lang="en-US" dirty="0" smtClean="0"/>
              <a:t>Other possibilities</a:t>
            </a:r>
            <a:endParaRPr lang="en-US" dirty="0"/>
          </a:p>
        </p:txBody>
      </p:sp>
      <p:sp>
        <p:nvSpPr>
          <p:cNvPr id="3" name="Subtitle 2"/>
          <p:cNvSpPr>
            <a:spLocks noGrp="1"/>
          </p:cNvSpPr>
          <p:nvPr>
            <p:ph type="subTitle" idx="1"/>
          </p:nvPr>
        </p:nvSpPr>
        <p:spPr>
          <a:xfrm>
            <a:off x="1088913" y="2335427"/>
            <a:ext cx="9958028" cy="3921209"/>
          </a:xfrm>
        </p:spPr>
        <p:txBody>
          <a:bodyPr/>
          <a:lstStyle/>
          <a:p>
            <a:pPr marL="342900" indent="-342900">
              <a:buFont typeface="Arial" charset="0"/>
              <a:buChar char="•"/>
            </a:pPr>
            <a:r>
              <a:rPr lang="en-US" sz="3200" dirty="0" smtClean="0"/>
              <a:t>Required registration</a:t>
            </a:r>
          </a:p>
          <a:p>
            <a:pPr marL="342900" indent="-342900">
              <a:buFont typeface="Arial" charset="0"/>
              <a:buChar char="•"/>
            </a:pPr>
            <a:r>
              <a:rPr lang="en-US" sz="3200" dirty="0" smtClean="0"/>
              <a:t>Track faculty/facilitator feedback</a:t>
            </a:r>
          </a:p>
          <a:p>
            <a:pPr marL="342900" indent="-342900">
              <a:buFont typeface="Arial" charset="0"/>
              <a:buChar char="•"/>
            </a:pPr>
            <a:r>
              <a:rPr lang="en-US" sz="3200" dirty="0"/>
              <a:t>Track unaffiliated student attendance for </a:t>
            </a:r>
            <a:r>
              <a:rPr lang="en-US" sz="3200" dirty="0" smtClean="0"/>
              <a:t>growth</a:t>
            </a:r>
          </a:p>
          <a:p>
            <a:pPr marL="342900" indent="-342900">
              <a:buFont typeface="Arial" charset="0"/>
              <a:buChar char="•"/>
            </a:pPr>
            <a:r>
              <a:rPr lang="en-US" sz="3200" dirty="0"/>
              <a:t>?</a:t>
            </a:r>
            <a:endParaRPr lang="en-US" sz="3200" dirty="0" smtClean="0"/>
          </a:p>
          <a:p>
            <a:endParaRPr lang="en-US" dirty="0"/>
          </a:p>
        </p:txBody>
      </p:sp>
    </p:spTree>
    <p:extLst>
      <p:ext uri="{BB962C8B-B14F-4D97-AF65-F5344CB8AC3E}">
        <p14:creationId xmlns:p14="http://schemas.microsoft.com/office/powerpoint/2010/main" val="35895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8913" y="1143294"/>
            <a:ext cx="7034362" cy="734934"/>
          </a:xfrm>
        </p:spPr>
        <p:txBody>
          <a:bodyPr>
            <a:normAutofit/>
          </a:bodyPr>
          <a:lstStyle/>
          <a:p>
            <a:r>
              <a:rPr lang="en-US" dirty="0" smtClean="0"/>
              <a:t>Thank You!</a:t>
            </a:r>
            <a:endParaRPr lang="en-US" dirty="0"/>
          </a:p>
        </p:txBody>
      </p:sp>
      <p:sp>
        <p:nvSpPr>
          <p:cNvPr id="3" name="Subtitle 2"/>
          <p:cNvSpPr>
            <a:spLocks noGrp="1"/>
          </p:cNvSpPr>
          <p:nvPr>
            <p:ph type="subTitle" idx="1"/>
          </p:nvPr>
        </p:nvSpPr>
        <p:spPr>
          <a:xfrm>
            <a:off x="1088913" y="2335427"/>
            <a:ext cx="9958028" cy="3921209"/>
          </a:xfrm>
        </p:spPr>
        <p:txBody>
          <a:bodyPr anchor="ctr">
            <a:normAutofit/>
          </a:bodyPr>
          <a:lstStyle/>
          <a:p>
            <a:r>
              <a:rPr lang="en-US" sz="3600" dirty="0"/>
              <a:t>Please visit </a:t>
            </a:r>
            <a:r>
              <a:rPr lang="en-US" sz="3600" b="1" dirty="0" err="1">
                <a:solidFill>
                  <a:schemeClr val="accent3"/>
                </a:solidFill>
              </a:rPr>
              <a:t>bit.ly</a:t>
            </a:r>
            <a:r>
              <a:rPr lang="en-US" sz="3600" b="1" dirty="0">
                <a:solidFill>
                  <a:schemeClr val="accent3"/>
                </a:solidFill>
              </a:rPr>
              <a:t>/CUR2018researcheducation</a:t>
            </a:r>
            <a:r>
              <a:rPr lang="en-US" sz="3600" dirty="0"/>
              <a:t> for presentation materials.</a:t>
            </a:r>
          </a:p>
          <a:p>
            <a:endParaRPr lang="en-US" sz="3600" dirty="0" smtClean="0"/>
          </a:p>
          <a:p>
            <a:r>
              <a:rPr lang="en-US" sz="3600" dirty="0" err="1" smtClean="0"/>
              <a:t>stephanie.shiver@utah.edu</a:t>
            </a:r>
            <a:endParaRPr lang="en-US" sz="3600" dirty="0"/>
          </a:p>
        </p:txBody>
      </p:sp>
    </p:spTree>
    <p:extLst>
      <p:ext uri="{BB962C8B-B14F-4D97-AF65-F5344CB8AC3E}">
        <p14:creationId xmlns:p14="http://schemas.microsoft.com/office/powerpoint/2010/main" val="753741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8913" y="1143294"/>
            <a:ext cx="7034362" cy="833788"/>
          </a:xfrm>
        </p:spPr>
        <p:txBody>
          <a:bodyPr/>
          <a:lstStyle/>
          <a:p>
            <a:r>
              <a:rPr lang="en-US" dirty="0" smtClean="0"/>
              <a:t>Motivation</a:t>
            </a:r>
            <a:endParaRPr lang="en-US" dirty="0"/>
          </a:p>
        </p:txBody>
      </p:sp>
      <p:sp>
        <p:nvSpPr>
          <p:cNvPr id="3" name="Subtitle 2"/>
          <p:cNvSpPr>
            <a:spLocks noGrp="1"/>
          </p:cNvSpPr>
          <p:nvPr>
            <p:ph type="subTitle" idx="1"/>
          </p:nvPr>
        </p:nvSpPr>
        <p:spPr>
          <a:xfrm>
            <a:off x="1088913" y="2374900"/>
            <a:ext cx="10056882" cy="3881736"/>
          </a:xfrm>
        </p:spPr>
        <p:txBody>
          <a:bodyPr>
            <a:normAutofit/>
          </a:bodyPr>
          <a:lstStyle/>
          <a:p>
            <a:pPr marL="342900" indent="-342900">
              <a:buFont typeface="Arial" charset="0"/>
              <a:buChar char="•"/>
            </a:pPr>
            <a:r>
              <a:rPr lang="en-US" sz="2800" dirty="0"/>
              <a:t>Leverage our campus </a:t>
            </a:r>
            <a:r>
              <a:rPr lang="en-US" sz="2800" dirty="0" smtClean="0"/>
              <a:t>expertise</a:t>
            </a:r>
          </a:p>
          <a:p>
            <a:pPr marL="342900" indent="-342900">
              <a:buFont typeface="Arial" charset="0"/>
              <a:buChar char="•"/>
            </a:pPr>
            <a:r>
              <a:rPr lang="en-US" sz="2800" dirty="0" smtClean="0"/>
              <a:t>Fill in educational gaps for research students</a:t>
            </a:r>
          </a:p>
          <a:p>
            <a:r>
              <a:rPr lang="en-US" sz="2800" dirty="0"/>
              <a:t>	</a:t>
            </a:r>
            <a:r>
              <a:rPr lang="en-US" sz="2800" dirty="0" smtClean="0"/>
              <a:t>- Professionalization</a:t>
            </a:r>
          </a:p>
          <a:p>
            <a:r>
              <a:rPr lang="en-US" sz="2800" dirty="0" smtClean="0"/>
              <a:t>	- Context/perspective</a:t>
            </a:r>
          </a:p>
        </p:txBody>
      </p:sp>
    </p:spTree>
    <p:extLst>
      <p:ext uri="{BB962C8B-B14F-4D97-AF65-F5344CB8AC3E}">
        <p14:creationId xmlns:p14="http://schemas.microsoft.com/office/powerpoint/2010/main" val="57001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14400" y="228600"/>
            <a:ext cx="10360152" cy="11530584"/>
            <a:chOff x="914400" y="0"/>
            <a:chExt cx="10360152" cy="11530584"/>
          </a:xfrm>
          <a:effectLst>
            <a:outerShdw blurRad="50800" dist="38100" dir="2700000" algn="tl" rotWithShape="0">
              <a:prstClr val="black">
                <a:alpha val="40000"/>
              </a:prstClr>
            </a:outerShdw>
          </a:effectLst>
        </p:grpSpPr>
        <p:sp>
          <p:nvSpPr>
            <p:cNvPr id="5" name="Rectangle 4"/>
            <p:cNvSpPr/>
            <p:nvPr/>
          </p:nvSpPr>
          <p:spPr>
            <a:xfrm>
              <a:off x="914400" y="0"/>
              <a:ext cx="10360152" cy="11530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71600" y="457200"/>
              <a:ext cx="9445752" cy="10618291"/>
            </a:xfrm>
            <a:prstGeom prst="rect">
              <a:avLst/>
            </a:prstGeom>
            <a:noFill/>
          </p:spPr>
          <p:txBody>
            <a:bodyPr wrap="square" rtlCol="0">
              <a:spAutoFit/>
            </a:bodyPr>
            <a:lstStyle/>
            <a:p>
              <a:r>
                <a:rPr lang="en-US" sz="2000" b="1" dirty="0">
                  <a:latin typeface="Calibri" charset="0"/>
                  <a:ea typeface="Calibri" charset="0"/>
                  <a:cs typeface="Calibri" charset="0"/>
                </a:rPr>
                <a:t>All Undergraduate Research Education Series Topics</a:t>
              </a:r>
              <a:endParaRPr lang="en-US" sz="2000" dirty="0">
                <a:latin typeface="Calibri" charset="0"/>
                <a:ea typeface="Calibri" charset="0"/>
                <a:cs typeface="Calibri" charset="0"/>
              </a:endParaRPr>
            </a:p>
            <a:p>
              <a:r>
                <a:rPr lang="en-US" dirty="0">
                  <a:latin typeface="Calibri" charset="0"/>
                  <a:ea typeface="Calibri" charset="0"/>
                  <a:cs typeface="Calibri" charset="0"/>
                </a:rPr>
                <a:t>Academic Communication (presented by student in Undergraduate Research Leaders program)</a:t>
              </a:r>
            </a:p>
            <a:p>
              <a:r>
                <a:rPr lang="en-US" dirty="0">
                  <a:latin typeface="Calibri" charset="0"/>
                  <a:ea typeface="Calibri" charset="0"/>
                  <a:cs typeface="Calibri" charset="0"/>
                </a:rPr>
                <a:t>Asking for Letters of Recommendation</a:t>
              </a:r>
            </a:p>
            <a:p>
              <a:r>
                <a:rPr lang="en-US" dirty="0" err="1">
                  <a:latin typeface="Calibri" charset="0"/>
                  <a:ea typeface="Calibri" charset="0"/>
                  <a:cs typeface="Calibri" charset="0"/>
                </a:rPr>
                <a:t>Bennion</a:t>
              </a:r>
              <a:r>
                <a:rPr lang="en-US" dirty="0">
                  <a:latin typeface="Calibri" charset="0"/>
                  <a:ea typeface="Calibri" charset="0"/>
                  <a:cs typeface="Calibri" charset="0"/>
                </a:rPr>
                <a:t> Center Programs and Research</a:t>
              </a:r>
            </a:p>
            <a:p>
              <a:r>
                <a:rPr lang="en-US" dirty="0">
                  <a:latin typeface="Calibri" charset="0"/>
                  <a:ea typeface="Calibri" charset="0"/>
                  <a:cs typeface="Calibri" charset="0"/>
                </a:rPr>
                <a:t>Citation Management Workshop</a:t>
              </a:r>
            </a:p>
            <a:p>
              <a:r>
                <a:rPr lang="en-US" dirty="0">
                  <a:latin typeface="Calibri" charset="0"/>
                  <a:ea typeface="Calibri" charset="0"/>
                  <a:cs typeface="Calibri" charset="0"/>
                </a:rPr>
                <a:t>Creating Effective Research Posters</a:t>
              </a:r>
            </a:p>
            <a:p>
              <a:r>
                <a:rPr lang="en-US" dirty="0">
                  <a:latin typeface="Calibri" charset="0"/>
                  <a:ea typeface="Calibri" charset="0"/>
                  <a:cs typeface="Calibri" charset="0"/>
                </a:rPr>
                <a:t>Data Management</a:t>
              </a:r>
            </a:p>
            <a:p>
              <a:r>
                <a:rPr lang="en-US" dirty="0">
                  <a:latin typeface="Calibri" charset="0"/>
                  <a:ea typeface="Calibri" charset="0"/>
                  <a:cs typeface="Calibri" charset="0"/>
                </a:rPr>
                <a:t>Discipline-Specific Writing: Engineering</a:t>
              </a:r>
            </a:p>
            <a:p>
              <a:r>
                <a:rPr lang="en-US" dirty="0">
                  <a:latin typeface="Calibri" charset="0"/>
                  <a:ea typeface="Calibri" charset="0"/>
                  <a:cs typeface="Calibri" charset="0"/>
                </a:rPr>
                <a:t>Discipline-Specific Writing: Fine Arts</a:t>
              </a:r>
            </a:p>
            <a:p>
              <a:r>
                <a:rPr lang="en-US" dirty="0">
                  <a:latin typeface="Calibri" charset="0"/>
                  <a:ea typeface="Calibri" charset="0"/>
                  <a:cs typeface="Calibri" charset="0"/>
                </a:rPr>
                <a:t>Discipline-Specific Writing: Images in Science</a:t>
              </a:r>
            </a:p>
            <a:p>
              <a:r>
                <a:rPr lang="en-US" dirty="0">
                  <a:latin typeface="Calibri" charset="0"/>
                  <a:ea typeface="Calibri" charset="0"/>
                  <a:cs typeface="Calibri" charset="0"/>
                </a:rPr>
                <a:t>Discipline-Specific Writing: Medicine</a:t>
              </a:r>
            </a:p>
            <a:p>
              <a:r>
                <a:rPr lang="en-US" dirty="0">
                  <a:latin typeface="Calibri" charset="0"/>
                  <a:ea typeface="Calibri" charset="0"/>
                  <a:cs typeface="Calibri" charset="0"/>
                </a:rPr>
                <a:t>Discipline-Specific Writing: SBS</a:t>
              </a:r>
            </a:p>
            <a:p>
              <a:r>
                <a:rPr lang="en-US" dirty="0">
                  <a:latin typeface="Calibri" charset="0"/>
                  <a:ea typeface="Calibri" charset="0"/>
                  <a:cs typeface="Calibri" charset="0"/>
                </a:rPr>
                <a:t>Discipline-Specific Writing: Science</a:t>
              </a:r>
            </a:p>
            <a:p>
              <a:r>
                <a:rPr lang="en-US" dirty="0">
                  <a:latin typeface="Calibri" charset="0"/>
                  <a:ea typeface="Calibri" charset="0"/>
                  <a:cs typeface="Calibri" charset="0"/>
                </a:rPr>
                <a:t>Distinguished Scholarships</a:t>
              </a:r>
            </a:p>
            <a:p>
              <a:r>
                <a:rPr lang="en-US" dirty="0">
                  <a:latin typeface="Calibri" charset="0"/>
                  <a:ea typeface="Calibri" charset="0"/>
                  <a:cs typeface="Calibri" charset="0"/>
                </a:rPr>
                <a:t>Doing Library Research Workshop</a:t>
              </a:r>
            </a:p>
            <a:p>
              <a:r>
                <a:rPr lang="en-US" dirty="0">
                  <a:latin typeface="Calibri" charset="0"/>
                  <a:ea typeface="Calibri" charset="0"/>
                  <a:cs typeface="Calibri" charset="0"/>
                </a:rPr>
                <a:t>How to Get Good Mentorship (Panel)</a:t>
              </a:r>
            </a:p>
            <a:p>
              <a:r>
                <a:rPr lang="en-US" dirty="0">
                  <a:latin typeface="Calibri" charset="0"/>
                  <a:ea typeface="Calibri" charset="0"/>
                  <a:cs typeface="Calibri" charset="0"/>
                </a:rPr>
                <a:t>How to Read a Research Article</a:t>
              </a:r>
            </a:p>
            <a:p>
              <a:r>
                <a:rPr lang="en-US" dirty="0">
                  <a:latin typeface="Calibri" charset="0"/>
                  <a:ea typeface="Calibri" charset="0"/>
                  <a:cs typeface="Calibri" charset="0"/>
                </a:rPr>
                <a:t>How to Translate Your Research Into a Resume</a:t>
              </a:r>
            </a:p>
            <a:p>
              <a:r>
                <a:rPr lang="en-US" dirty="0">
                  <a:latin typeface="Calibri" charset="0"/>
                  <a:ea typeface="Calibri" charset="0"/>
                  <a:cs typeface="Calibri" charset="0"/>
                </a:rPr>
                <a:t>How to Write a Personal Statement</a:t>
              </a:r>
            </a:p>
            <a:p>
              <a:r>
                <a:rPr lang="en-US" dirty="0">
                  <a:latin typeface="Calibri" charset="0"/>
                  <a:ea typeface="Calibri" charset="0"/>
                  <a:cs typeface="Calibri" charset="0"/>
                </a:rPr>
                <a:t>Institutional Review Board</a:t>
              </a:r>
            </a:p>
            <a:p>
              <a:r>
                <a:rPr lang="en-US" dirty="0" err="1">
                  <a:latin typeface="Calibri" charset="0"/>
                  <a:ea typeface="Calibri" charset="0"/>
                  <a:cs typeface="Calibri" charset="0"/>
                </a:rPr>
                <a:t>Lassonde</a:t>
              </a:r>
              <a:r>
                <a:rPr lang="en-US" dirty="0">
                  <a:latin typeface="Calibri" charset="0"/>
                  <a:ea typeface="Calibri" charset="0"/>
                  <a:cs typeface="Calibri" charset="0"/>
                </a:rPr>
                <a:t> Institute Research Programs</a:t>
              </a:r>
            </a:p>
            <a:p>
              <a:r>
                <a:rPr lang="en-US" dirty="0">
                  <a:latin typeface="Calibri" charset="0"/>
                  <a:ea typeface="Calibri" charset="0"/>
                  <a:cs typeface="Calibri" charset="0"/>
                </a:rPr>
                <a:t>Leveraging Your Research Experience in Industry</a:t>
              </a:r>
            </a:p>
            <a:p>
              <a:r>
                <a:rPr lang="en-US" dirty="0">
                  <a:latin typeface="Calibri" charset="0"/>
                  <a:ea typeface="Calibri" charset="0"/>
                  <a:cs typeface="Calibri" charset="0"/>
                </a:rPr>
                <a:t>Literature Reviews</a:t>
              </a:r>
            </a:p>
            <a:p>
              <a:r>
                <a:rPr lang="en-US" dirty="0">
                  <a:latin typeface="Calibri" charset="0"/>
                  <a:ea typeface="Calibri" charset="0"/>
                  <a:cs typeface="Calibri" charset="0"/>
                </a:rPr>
                <a:t>People of Color in Research (organized by students in Undergraduate Research Leaders program)</a:t>
              </a:r>
            </a:p>
            <a:p>
              <a:r>
                <a:rPr lang="en-US" dirty="0">
                  <a:latin typeface="Calibri" charset="0"/>
                  <a:ea typeface="Calibri" charset="0"/>
                  <a:cs typeface="Calibri" charset="0"/>
                </a:rPr>
                <a:t>Preparing for Graduate School</a:t>
              </a:r>
            </a:p>
            <a:p>
              <a:r>
                <a:rPr lang="en-US" dirty="0">
                  <a:latin typeface="Calibri" charset="0"/>
                  <a:ea typeface="Calibri" charset="0"/>
                  <a:cs typeface="Calibri" charset="0"/>
                </a:rPr>
                <a:t>Preparing for Medical School</a:t>
              </a:r>
            </a:p>
            <a:p>
              <a:r>
                <a:rPr lang="en-US" dirty="0">
                  <a:latin typeface="Calibri" charset="0"/>
                  <a:ea typeface="Calibri" charset="0"/>
                  <a:cs typeface="Calibri" charset="0"/>
                </a:rPr>
                <a:t>Public Speaking (presented by student in Undergraduate Research Leaders program)</a:t>
              </a:r>
            </a:p>
            <a:p>
              <a:r>
                <a:rPr lang="en-US" dirty="0">
                  <a:latin typeface="Calibri" charset="0"/>
                  <a:ea typeface="Calibri" charset="0"/>
                  <a:cs typeface="Calibri" charset="0"/>
                </a:rPr>
                <a:t>Public Speaking - How to Present</a:t>
              </a:r>
            </a:p>
            <a:p>
              <a:r>
                <a:rPr lang="en-US" dirty="0">
                  <a:latin typeface="Calibri" charset="0"/>
                  <a:ea typeface="Calibri" charset="0"/>
                  <a:cs typeface="Calibri" charset="0"/>
                </a:rPr>
                <a:t>Reflection as Part of the Research Process</a:t>
              </a:r>
            </a:p>
            <a:p>
              <a:r>
                <a:rPr lang="en-US" dirty="0">
                  <a:latin typeface="Calibri" charset="0"/>
                  <a:ea typeface="Calibri" charset="0"/>
                  <a:cs typeface="Calibri" charset="0"/>
                </a:rPr>
                <a:t>Research Reproducibility</a:t>
              </a:r>
            </a:p>
            <a:p>
              <a:r>
                <a:rPr lang="en-US" dirty="0">
                  <a:latin typeface="Calibri" charset="0"/>
                  <a:ea typeface="Calibri" charset="0"/>
                  <a:cs typeface="Calibri" charset="0"/>
                </a:rPr>
                <a:t>Responsible Conduct of Research</a:t>
              </a:r>
            </a:p>
            <a:p>
              <a:r>
                <a:rPr lang="en-US" dirty="0">
                  <a:latin typeface="Calibri" charset="0"/>
                  <a:ea typeface="Calibri" charset="0"/>
                  <a:cs typeface="Calibri" charset="0"/>
                </a:rPr>
                <a:t>Technology &amp; Venture Commercialization</a:t>
              </a:r>
            </a:p>
            <a:p>
              <a:r>
                <a:rPr lang="en-US" dirty="0">
                  <a:latin typeface="Calibri" charset="0"/>
                  <a:ea typeface="Calibri" charset="0"/>
                  <a:cs typeface="Calibri" charset="0"/>
                </a:rPr>
                <a:t>The Science of Science Communication</a:t>
              </a:r>
            </a:p>
            <a:p>
              <a:r>
                <a:rPr lang="en-US" dirty="0">
                  <a:latin typeface="Calibri" charset="0"/>
                  <a:ea typeface="Calibri" charset="0"/>
                  <a:cs typeface="Calibri" charset="0"/>
                </a:rPr>
                <a:t>Top 10 Library Research Tips</a:t>
              </a:r>
            </a:p>
            <a:p>
              <a:r>
                <a:rPr lang="en-US" dirty="0">
                  <a:latin typeface="Calibri" charset="0"/>
                  <a:ea typeface="Calibri" charset="0"/>
                  <a:cs typeface="Calibri" charset="0"/>
                </a:rPr>
                <a:t>Translating Your Research to a General Audience</a:t>
              </a:r>
            </a:p>
            <a:p>
              <a:r>
                <a:rPr lang="en-US" dirty="0">
                  <a:latin typeface="Calibri" charset="0"/>
                  <a:ea typeface="Calibri" charset="0"/>
                  <a:cs typeface="Calibri" charset="0"/>
                </a:rPr>
                <a:t>Women in Research Panel (organized by students in Undergraduate Research Leaders program)</a:t>
              </a:r>
            </a:p>
            <a:p>
              <a:r>
                <a:rPr lang="en-US" dirty="0">
                  <a:latin typeface="Calibri" charset="0"/>
                  <a:ea typeface="Calibri" charset="0"/>
                  <a:cs typeface="Calibri" charset="0"/>
                </a:rPr>
                <a:t>Writing an Abstract</a:t>
              </a:r>
            </a:p>
            <a:p>
              <a:r>
                <a:rPr lang="en-US" dirty="0">
                  <a:latin typeface="Calibri" charset="0"/>
                  <a:ea typeface="Calibri" charset="0"/>
                  <a:cs typeface="Calibri" charset="0"/>
                </a:rPr>
                <a:t>Writing Workshop</a:t>
              </a:r>
            </a:p>
          </p:txBody>
        </p:sp>
      </p:grpSp>
    </p:spTree>
    <p:extLst>
      <p:ext uri="{BB962C8B-B14F-4D97-AF65-F5344CB8AC3E}">
        <p14:creationId xmlns:p14="http://schemas.microsoft.com/office/powerpoint/2010/main" val="1304279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250"/>
                                  </p:stCondLst>
                                  <p:childTnLst>
                                    <p:animMotion origin="layout" path="M 2.08333E-7 -2.59259E-6 L 2.08333E-7 -0.74051 " pathEditMode="relative" rAng="0" ptsTypes="AA">
                                      <p:cBhvr>
                                        <p:cTn id="6" dur="5000" fill="hold"/>
                                        <p:tgtEl>
                                          <p:spTgt spid="7"/>
                                        </p:tgtEl>
                                        <p:attrNameLst>
                                          <p:attrName>ppt_x</p:attrName>
                                          <p:attrName>ppt_y</p:attrName>
                                        </p:attrNameLst>
                                      </p:cBhvr>
                                      <p:rCtr x="0" y="-370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8913" y="1143294"/>
            <a:ext cx="7034362" cy="833788"/>
          </a:xfrm>
        </p:spPr>
        <p:txBody>
          <a:bodyPr/>
          <a:lstStyle/>
          <a:p>
            <a:r>
              <a:rPr lang="en-US" dirty="0" smtClean="0"/>
              <a:t>Motivation</a:t>
            </a:r>
            <a:endParaRPr lang="en-US" dirty="0"/>
          </a:p>
        </p:txBody>
      </p:sp>
      <p:sp>
        <p:nvSpPr>
          <p:cNvPr id="3" name="Subtitle 2"/>
          <p:cNvSpPr>
            <a:spLocks noGrp="1"/>
          </p:cNvSpPr>
          <p:nvPr>
            <p:ph type="subTitle" idx="1"/>
          </p:nvPr>
        </p:nvSpPr>
        <p:spPr>
          <a:xfrm>
            <a:off x="1088913" y="2374900"/>
            <a:ext cx="10056882" cy="3881736"/>
          </a:xfrm>
        </p:spPr>
        <p:txBody>
          <a:bodyPr>
            <a:normAutofit/>
          </a:bodyPr>
          <a:lstStyle/>
          <a:p>
            <a:pPr marL="342900" indent="-342900">
              <a:buFont typeface="Arial" charset="0"/>
              <a:buChar char="•"/>
            </a:pPr>
            <a:r>
              <a:rPr lang="en-US" sz="2800" dirty="0"/>
              <a:t>Leverage our campus </a:t>
            </a:r>
            <a:r>
              <a:rPr lang="en-US" sz="2800" dirty="0" smtClean="0"/>
              <a:t>expertise</a:t>
            </a:r>
          </a:p>
          <a:p>
            <a:pPr marL="342900" indent="-342900">
              <a:buFont typeface="Arial" charset="0"/>
              <a:buChar char="•"/>
            </a:pPr>
            <a:r>
              <a:rPr lang="en-US" sz="2800" dirty="0" smtClean="0"/>
              <a:t>Fill in educational gaps for research students</a:t>
            </a:r>
          </a:p>
          <a:p>
            <a:r>
              <a:rPr lang="en-US" sz="2800" dirty="0"/>
              <a:t>	</a:t>
            </a:r>
            <a:r>
              <a:rPr lang="en-US" sz="2800" dirty="0" smtClean="0"/>
              <a:t>- Professionalization</a:t>
            </a:r>
          </a:p>
          <a:p>
            <a:r>
              <a:rPr lang="en-US" sz="2800" dirty="0" smtClean="0"/>
              <a:t>	- Context/perspective</a:t>
            </a:r>
          </a:p>
        </p:txBody>
      </p:sp>
      <p:sp>
        <p:nvSpPr>
          <p:cNvPr id="4" name="Subtitle 2"/>
          <p:cNvSpPr txBox="1">
            <a:spLocks/>
          </p:cNvSpPr>
          <p:nvPr/>
        </p:nvSpPr>
        <p:spPr>
          <a:xfrm>
            <a:off x="1088913" y="4318000"/>
            <a:ext cx="10056882" cy="1938636"/>
          </a:xfrm>
          <a:prstGeom prst="rect">
            <a:avLst/>
          </a:prstGeom>
        </p:spPr>
        <p:txBody>
          <a:bodyPr vert="horz" lIns="91440" tIns="45720" rIns="91440" bIns="45720" rtlCol="0">
            <a:normAutofit/>
          </a:bodyPr>
          <a:lstStyle>
            <a:lvl1pPr marL="0" indent="0" algn="l" defTabSz="914400" rtl="0" eaLnBrk="1" latinLnBrk="0" hangingPunct="1">
              <a:lnSpc>
                <a:spcPct val="114000"/>
              </a:lnSpc>
              <a:spcBef>
                <a:spcPts val="0"/>
              </a:spcBef>
              <a:buFont typeface="Arial" panose="020B0604020202020204" pitchFamily="34" charset="0"/>
              <a:buNone/>
              <a:defRPr sz="2000" b="0" i="0" kern="1200" baseline="0">
                <a:solidFill>
                  <a:schemeClr val="tx2"/>
                </a:solidFill>
                <a:latin typeface="Avenir Book" charset="0"/>
                <a:ea typeface="Avenir Book" charset="0"/>
                <a:cs typeface="Avenir Book" charset="0"/>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marL="342900" indent="-342900">
              <a:buFont typeface="Arial" charset="0"/>
              <a:buChar char="•"/>
            </a:pPr>
            <a:r>
              <a:rPr lang="en-US" sz="2800" dirty="0" smtClean="0"/>
              <a:t>Low barrier events</a:t>
            </a:r>
          </a:p>
          <a:p>
            <a:r>
              <a:rPr lang="en-US" sz="2800" dirty="0" smtClean="0"/>
              <a:t>	- Wide application </a:t>
            </a:r>
          </a:p>
          <a:p>
            <a:r>
              <a:rPr lang="en-US" sz="2800" dirty="0" smtClean="0"/>
              <a:t>	- Open to all</a:t>
            </a:r>
          </a:p>
        </p:txBody>
      </p:sp>
    </p:spTree>
    <p:extLst>
      <p:ext uri="{BB962C8B-B14F-4D97-AF65-F5344CB8AC3E}">
        <p14:creationId xmlns:p14="http://schemas.microsoft.com/office/powerpoint/2010/main" val="96263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8913" y="1143293"/>
            <a:ext cx="7034362" cy="722577"/>
          </a:xfrm>
        </p:spPr>
        <p:txBody>
          <a:bodyPr/>
          <a:lstStyle/>
          <a:p>
            <a:r>
              <a:rPr lang="en-US" dirty="0" smtClean="0"/>
              <a:t>Design</a:t>
            </a:r>
            <a:endParaRPr lang="en-US" dirty="0"/>
          </a:p>
        </p:txBody>
      </p:sp>
      <p:sp>
        <p:nvSpPr>
          <p:cNvPr id="3" name="Subtitle 2"/>
          <p:cNvSpPr>
            <a:spLocks noGrp="1"/>
          </p:cNvSpPr>
          <p:nvPr>
            <p:ph type="subTitle" idx="1"/>
          </p:nvPr>
        </p:nvSpPr>
        <p:spPr>
          <a:xfrm>
            <a:off x="1088912" y="2347783"/>
            <a:ext cx="10365801" cy="3908853"/>
          </a:xfrm>
        </p:spPr>
        <p:txBody>
          <a:bodyPr>
            <a:noAutofit/>
          </a:bodyPr>
          <a:lstStyle/>
          <a:p>
            <a:pPr marL="342900" indent="-342900">
              <a:buFont typeface="Arial" charset="0"/>
              <a:buChar char="•"/>
            </a:pPr>
            <a:r>
              <a:rPr lang="en-US" sz="2800" dirty="0" smtClean="0"/>
              <a:t>One event/(programmable) week</a:t>
            </a:r>
          </a:p>
          <a:p>
            <a:pPr marL="342900" indent="-342900">
              <a:buFont typeface="Arial" charset="0"/>
              <a:buChar char="•"/>
            </a:pPr>
            <a:r>
              <a:rPr lang="en-US" sz="2800" dirty="0" smtClean="0"/>
              <a:t>1 – 1.5 hour seminar or workshop</a:t>
            </a:r>
          </a:p>
          <a:p>
            <a:pPr marL="342900" indent="-342900">
              <a:buFont typeface="Arial" charset="0"/>
              <a:buChar char="•"/>
            </a:pPr>
            <a:r>
              <a:rPr lang="en-US" sz="2800" dirty="0" smtClean="0"/>
              <a:t>Held </a:t>
            </a:r>
            <a:r>
              <a:rPr lang="en-US" sz="2800" dirty="0"/>
              <a:t>in the same room throughout the </a:t>
            </a:r>
            <a:r>
              <a:rPr lang="en-US" sz="2800" dirty="0" smtClean="0"/>
              <a:t>semester</a:t>
            </a:r>
          </a:p>
          <a:p>
            <a:pPr marL="342900" indent="-342900">
              <a:buFont typeface="Arial" charset="0"/>
              <a:buChar char="•"/>
            </a:pPr>
            <a:r>
              <a:rPr lang="en-US" sz="2800" dirty="0" smtClean="0"/>
              <a:t>Facilitated by faculty or other campus experts</a:t>
            </a:r>
          </a:p>
          <a:p>
            <a:pPr marL="342900" indent="-342900">
              <a:buFont typeface="Arial" charset="0"/>
              <a:buChar char="•"/>
            </a:pPr>
            <a:r>
              <a:rPr lang="en-US" sz="2800" dirty="0" smtClean="0"/>
              <a:t>Required attendances for several programs</a:t>
            </a:r>
          </a:p>
          <a:p>
            <a:pPr marL="342900" indent="-342900">
              <a:buFont typeface="Arial" charset="0"/>
              <a:buChar char="•"/>
            </a:pPr>
            <a:r>
              <a:rPr lang="en-US" sz="2800" dirty="0" smtClean="0"/>
              <a:t>Open to anyone</a:t>
            </a:r>
          </a:p>
          <a:p>
            <a:pPr marL="342900" indent="-342900">
              <a:buFont typeface="Arial" charset="0"/>
              <a:buChar char="•"/>
            </a:pPr>
            <a:r>
              <a:rPr lang="en-US" sz="2800" dirty="0" smtClean="0"/>
              <a:t>Advertising</a:t>
            </a:r>
            <a:endParaRPr lang="en-US" sz="2800" dirty="0"/>
          </a:p>
        </p:txBody>
      </p:sp>
    </p:spTree>
    <p:extLst>
      <p:ext uri="{BB962C8B-B14F-4D97-AF65-F5344CB8AC3E}">
        <p14:creationId xmlns:p14="http://schemas.microsoft.com/office/powerpoint/2010/main" val="52676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00000">
            <a:off x="228600" y="457200"/>
            <a:ext cx="5301574" cy="6858000"/>
          </a:xfrm>
          <a:prstGeom prst="rect">
            <a:avLst/>
          </a:prstGeom>
          <a:effectLst>
            <a:outerShdw blurRad="50800" dist="38100" dir="5400000" algn="t" rotWithShape="0">
              <a:prstClr val="black">
                <a:alpha val="40000"/>
              </a:prst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00000">
            <a:off x="1609344" y="457200"/>
            <a:ext cx="5301574" cy="6858000"/>
          </a:xfrm>
          <a:prstGeom prst="rect">
            <a:avLst/>
          </a:prstGeom>
          <a:effectLst>
            <a:outerShdw blurRad="50800" dist="38100" dir="5400000" algn="t" rotWithShape="0">
              <a:prstClr val="black">
                <a:alpha val="40000"/>
              </a:prstClr>
            </a:outerShdw>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00000">
            <a:off x="3445213" y="457200"/>
            <a:ext cx="5301574" cy="6858000"/>
          </a:xfrm>
          <a:prstGeom prst="rect">
            <a:avLst/>
          </a:prstGeom>
          <a:effectLst>
            <a:outerShdw blurRad="50800" dist="38100" dir="5400000" algn="t" rotWithShape="0">
              <a:prstClr val="black">
                <a:alpha val="40000"/>
              </a:prstClr>
            </a:outerShdw>
          </a:effectLst>
        </p:spPr>
      </p:pic>
      <p:sp>
        <p:nvSpPr>
          <p:cNvPr id="6" name="Oval 5"/>
          <p:cNvSpPr/>
          <p:nvPr/>
        </p:nvSpPr>
        <p:spPr>
          <a:xfrm>
            <a:off x="11782245" y="5382883"/>
            <a:ext cx="819509" cy="819509"/>
          </a:xfrm>
          <a:prstGeom prst="ellipse">
            <a:avLst/>
          </a:prstGeom>
          <a:solidFill>
            <a:srgbClr val="25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6191"/>
          <a:stretch/>
        </p:blipFill>
        <p:spPr>
          <a:xfrm rot="594138">
            <a:off x="9029394" y="1578634"/>
            <a:ext cx="2377440" cy="4572000"/>
          </a:xfrm>
          <a:prstGeom prst="rect">
            <a:avLst/>
          </a:prstGeom>
        </p:spPr>
      </p:pic>
      <p:pic>
        <p:nvPicPr>
          <p:cNvPr id="9" name="Picture 8"/>
          <p:cNvPicPr>
            <a:picLocks noChangeAspect="1"/>
          </p:cNvPicPr>
          <p:nvPr/>
        </p:nvPicPr>
        <p:blipFill rotWithShape="1">
          <a:blip r:embed="rId7">
            <a:alphaModFix/>
            <a:extLst>
              <a:ext uri="{28A0092B-C50C-407E-A947-70E740481C1C}">
                <a14:useLocalDpi xmlns:a14="http://schemas.microsoft.com/office/drawing/2010/main" val="0"/>
              </a:ext>
            </a:extLst>
          </a:blip>
          <a:srcRect b="6191"/>
          <a:stretch/>
        </p:blipFill>
        <p:spPr>
          <a:xfrm rot="594138">
            <a:off x="9032665" y="1578635"/>
            <a:ext cx="2377440" cy="4572000"/>
          </a:xfrm>
          <a:prstGeom prst="rect">
            <a:avLst/>
          </a:prstGeom>
        </p:spPr>
      </p:pic>
      <p:pic>
        <p:nvPicPr>
          <p:cNvPr id="8" name="Picture 7"/>
          <p:cNvPicPr>
            <a:picLocks noChangeAspect="1"/>
          </p:cNvPicPr>
          <p:nvPr/>
        </p:nvPicPr>
        <p:blipFill rotWithShape="1">
          <a:blip r:embed="rId8">
            <a:extLst>
              <a:ext uri="{28A0092B-C50C-407E-A947-70E740481C1C}">
                <a14:useLocalDpi xmlns:a14="http://schemas.microsoft.com/office/drawing/2010/main" val="0"/>
              </a:ext>
            </a:extLst>
          </a:blip>
          <a:srcRect l="25304" r="25304"/>
          <a:stretch/>
        </p:blipFill>
        <p:spPr>
          <a:xfrm rot="594138">
            <a:off x="8909593" y="914399"/>
            <a:ext cx="2709846" cy="5486400"/>
          </a:xfrm>
          <a:prstGeom prst="rect">
            <a:avLst/>
          </a:prstGeom>
        </p:spPr>
      </p:pic>
    </p:spTree>
    <p:extLst>
      <p:ext uri="{BB962C8B-B14F-4D97-AF65-F5344CB8AC3E}">
        <p14:creationId xmlns:p14="http://schemas.microsoft.com/office/powerpoint/2010/main" val="1814101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ppt_x</p:attrName>
                                        </p:attrNameLst>
                                      </p:cBhvr>
                                      <p:tavLst>
                                        <p:tav tm="0">
                                          <p:val>
                                            <p:strVal val="#ppt_x+#ppt_w*1.125000"/>
                                          </p:val>
                                        </p:tav>
                                        <p:tav tm="100000">
                                          <p:val>
                                            <p:strVal val="#ppt_x"/>
                                          </p:val>
                                        </p:tav>
                                      </p:tavLst>
                                    </p:anim>
                                    <p:animEffect transition="in" filter="wipe(left)">
                                      <p:cBhvr>
                                        <p:cTn id="8" dur="1000"/>
                                        <p:tgtEl>
                                          <p:spTgt spid="4"/>
                                        </p:tgtEl>
                                      </p:cBhvr>
                                    </p:animEffect>
                                  </p:childTnLst>
                                </p:cTn>
                              </p:par>
                            </p:childTnLst>
                          </p:cTn>
                        </p:par>
                        <p:par>
                          <p:cTn id="9" fill="hold">
                            <p:stCondLst>
                              <p:cond delay="1000"/>
                            </p:stCondLst>
                            <p:childTnLst>
                              <p:par>
                                <p:cTn id="10" presetID="12" presetClass="entr" presetSubtype="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p:tgtEl>
                                          <p:spTgt spid="2"/>
                                        </p:tgtEl>
                                        <p:attrNameLst>
                                          <p:attrName>ppt_x</p:attrName>
                                        </p:attrNameLst>
                                      </p:cBhvr>
                                      <p:tavLst>
                                        <p:tav tm="0">
                                          <p:val>
                                            <p:strVal val="#ppt_x+#ppt_w*1.125000"/>
                                          </p:val>
                                        </p:tav>
                                        <p:tav tm="100000">
                                          <p:val>
                                            <p:strVal val="#ppt_x"/>
                                          </p:val>
                                        </p:tav>
                                      </p:tavLst>
                                    </p:anim>
                                    <p:animEffect transition="in" filter="wipe(left)">
                                      <p:cBhvr>
                                        <p:cTn id="13" dur="1000"/>
                                        <p:tgtEl>
                                          <p:spTgt spid="2"/>
                                        </p:tgtEl>
                                      </p:cBhvr>
                                    </p:animEffect>
                                  </p:childTnLst>
                                </p:cTn>
                              </p:par>
                            </p:childTnLst>
                          </p:cTn>
                        </p:par>
                        <p:par>
                          <p:cTn id="14" fill="hold">
                            <p:stCondLst>
                              <p:cond delay="2000"/>
                            </p:stCondLst>
                            <p:childTnLst>
                              <p:par>
                                <p:cTn id="15" presetID="10" presetClass="exit" presetSubtype="0" fill="hold" nodeType="afterEffect">
                                  <p:stCondLst>
                                    <p:cond delay="1000"/>
                                  </p:stCondLst>
                                  <p:childTnLst>
                                    <p:animEffect transition="out" filter="fade">
                                      <p:cBhvr>
                                        <p:cTn id="16" dur="250"/>
                                        <p:tgtEl>
                                          <p:spTgt spid="9"/>
                                        </p:tgtEl>
                                      </p:cBhvr>
                                    </p:animEffect>
                                    <p:set>
                                      <p:cBhvr>
                                        <p:cTn id="17" dur="1" fill="hold">
                                          <p:stCondLst>
                                            <p:cond delay="24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8913" y="1143293"/>
            <a:ext cx="7034362" cy="710221"/>
          </a:xfrm>
        </p:spPr>
        <p:txBody>
          <a:bodyPr>
            <a:normAutofit fontScale="90000"/>
          </a:bodyPr>
          <a:lstStyle/>
          <a:p>
            <a:r>
              <a:rPr lang="en-US" dirty="0" smtClean="0"/>
              <a:t>Assessment</a:t>
            </a:r>
            <a:endParaRPr lang="en-US" dirty="0"/>
          </a:p>
        </p:txBody>
      </p:sp>
      <p:sp>
        <p:nvSpPr>
          <p:cNvPr id="3" name="Subtitle 2"/>
          <p:cNvSpPr>
            <a:spLocks noGrp="1"/>
          </p:cNvSpPr>
          <p:nvPr>
            <p:ph type="subTitle" idx="1"/>
          </p:nvPr>
        </p:nvSpPr>
        <p:spPr>
          <a:xfrm>
            <a:off x="1088912" y="2335427"/>
            <a:ext cx="10118665" cy="3921209"/>
          </a:xfrm>
        </p:spPr>
        <p:txBody>
          <a:bodyPr>
            <a:normAutofit/>
          </a:bodyPr>
          <a:lstStyle/>
          <a:p>
            <a:pPr marL="342900" indent="-342900">
              <a:buFont typeface="Arial" charset="0"/>
              <a:buChar char="•"/>
            </a:pPr>
            <a:r>
              <a:rPr lang="en-US" sz="2800" dirty="0" smtClean="0"/>
              <a:t>Online sign-in form </a:t>
            </a:r>
          </a:p>
        </p:txBody>
      </p:sp>
    </p:spTree>
    <p:extLst>
      <p:ext uri="{BB962C8B-B14F-4D97-AF65-F5344CB8AC3E}">
        <p14:creationId xmlns:p14="http://schemas.microsoft.com/office/powerpoint/2010/main" val="4912909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0614"/>
          <a:stretch/>
        </p:blipFill>
        <p:spPr>
          <a:xfrm>
            <a:off x="3346657" y="743537"/>
            <a:ext cx="5486400" cy="6856335"/>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aturation sat="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346657" y="228600"/>
            <a:ext cx="5486400" cy="7600602"/>
          </a:xfrm>
          <a:prstGeom prst="rect">
            <a:avLst/>
          </a:prstGeom>
        </p:spPr>
      </p:pic>
    </p:spTree>
    <p:extLst>
      <p:ext uri="{BB962C8B-B14F-4D97-AF65-F5344CB8AC3E}">
        <p14:creationId xmlns:p14="http://schemas.microsoft.com/office/powerpoint/2010/main" val="1475952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8913" y="1143293"/>
            <a:ext cx="7034362" cy="710221"/>
          </a:xfrm>
        </p:spPr>
        <p:txBody>
          <a:bodyPr>
            <a:normAutofit fontScale="90000"/>
          </a:bodyPr>
          <a:lstStyle/>
          <a:p>
            <a:r>
              <a:rPr lang="en-US" dirty="0" smtClean="0"/>
              <a:t>Assessment</a:t>
            </a:r>
            <a:endParaRPr lang="en-US" dirty="0"/>
          </a:p>
        </p:txBody>
      </p:sp>
      <p:sp>
        <p:nvSpPr>
          <p:cNvPr id="3" name="Subtitle 2"/>
          <p:cNvSpPr>
            <a:spLocks noGrp="1"/>
          </p:cNvSpPr>
          <p:nvPr>
            <p:ph type="subTitle" idx="1"/>
          </p:nvPr>
        </p:nvSpPr>
        <p:spPr>
          <a:xfrm>
            <a:off x="1241311" y="2487827"/>
            <a:ext cx="10118665" cy="3921209"/>
          </a:xfrm>
        </p:spPr>
        <p:txBody>
          <a:bodyPr>
            <a:normAutofit/>
          </a:bodyPr>
          <a:lstStyle/>
          <a:p>
            <a:pPr marL="342900" indent="-342900">
              <a:buFont typeface="Arial" charset="0"/>
              <a:buChar char="•"/>
            </a:pPr>
            <a:r>
              <a:rPr lang="en-US" sz="2800" dirty="0" smtClean="0"/>
              <a:t>Online sign-in form </a:t>
            </a:r>
          </a:p>
        </p:txBody>
      </p:sp>
      <p:sp>
        <p:nvSpPr>
          <p:cNvPr id="5" name="Subtitle 2"/>
          <p:cNvSpPr txBox="1">
            <a:spLocks/>
          </p:cNvSpPr>
          <p:nvPr/>
        </p:nvSpPr>
        <p:spPr>
          <a:xfrm>
            <a:off x="1241312" y="2983832"/>
            <a:ext cx="10118665" cy="3425204"/>
          </a:xfrm>
          <a:prstGeom prst="rect">
            <a:avLst/>
          </a:prstGeom>
        </p:spPr>
        <p:txBody>
          <a:bodyPr vert="horz" lIns="91440" tIns="45720" rIns="91440" bIns="45720" rtlCol="0">
            <a:normAutofit/>
          </a:bodyPr>
          <a:lstStyle>
            <a:lvl1pPr marL="0" indent="0" algn="l" defTabSz="914400" rtl="0" eaLnBrk="1" latinLnBrk="0" hangingPunct="1">
              <a:lnSpc>
                <a:spcPct val="114000"/>
              </a:lnSpc>
              <a:spcBef>
                <a:spcPts val="0"/>
              </a:spcBef>
              <a:buFont typeface="Arial" panose="020B0604020202020204" pitchFamily="34" charset="0"/>
              <a:buNone/>
              <a:defRPr sz="2000" b="0" i="0" kern="1200" baseline="0">
                <a:solidFill>
                  <a:schemeClr val="tx2"/>
                </a:solidFill>
                <a:latin typeface="Avenir Book" charset="0"/>
                <a:ea typeface="Avenir Book" charset="0"/>
                <a:cs typeface="Avenir Book" charset="0"/>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marL="1371600" indent="-457200">
              <a:buFont typeface="LucidaGrande" charset="0"/>
              <a:buChar char="‒"/>
            </a:pPr>
            <a:r>
              <a:rPr lang="en-US" sz="2800" dirty="0" err="1" smtClean="0"/>
              <a:t>Ipad</a:t>
            </a:r>
            <a:r>
              <a:rPr lang="en-US" sz="2800" dirty="0" smtClean="0"/>
              <a:t> passed around the room at each event</a:t>
            </a:r>
          </a:p>
          <a:p>
            <a:pPr marL="342900" indent="-342900">
              <a:buFont typeface="Arial" charset="0"/>
              <a:buChar char="•"/>
            </a:pPr>
            <a:r>
              <a:rPr lang="en-US" sz="2800" dirty="0" smtClean="0"/>
              <a:t>Track attendances for several programs around campus</a:t>
            </a:r>
          </a:p>
          <a:p>
            <a:pPr marL="342900" indent="-342900">
              <a:buFont typeface="Arial" charset="0"/>
              <a:buChar char="•"/>
            </a:pPr>
            <a:r>
              <a:rPr lang="en-US" sz="2800" dirty="0" smtClean="0"/>
              <a:t>(Optional) evaluation for every event</a:t>
            </a:r>
          </a:p>
        </p:txBody>
      </p:sp>
    </p:spTree>
    <p:extLst>
      <p:ext uri="{BB962C8B-B14F-4D97-AF65-F5344CB8AC3E}">
        <p14:creationId xmlns:p14="http://schemas.microsoft.com/office/powerpoint/2010/main" val="91516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majorFont>
      <a:minorFont>
        <a:latin typeface="Corbel" panose="020B0503020204020204"/>
        <a:ea typeface=""/>
        <a:cs typeface=""/>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Headlines</Template>
  <TotalTime>2408</TotalTime>
  <Words>2800</Words>
  <Application>Microsoft Macintosh PowerPoint</Application>
  <PresentationFormat>Widescreen</PresentationFormat>
  <Paragraphs>188</Paragraphs>
  <Slides>17</Slides>
  <Notes>17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Avenir Black</vt:lpstr>
      <vt:lpstr>Avenir Book</vt:lpstr>
      <vt:lpstr>Avenir Roman</vt:lpstr>
      <vt:lpstr>Calibri</vt:lpstr>
      <vt:lpstr>Calibri Light</vt:lpstr>
      <vt:lpstr>Corbel</vt:lpstr>
      <vt:lpstr>LucidaGrande</vt:lpstr>
      <vt:lpstr>Arial</vt:lpstr>
      <vt:lpstr>Headlines</vt:lpstr>
      <vt:lpstr>Custom Design</vt:lpstr>
      <vt:lpstr>An Innovative (and Free!) Program Model for Undergraduate Research Education </vt:lpstr>
      <vt:lpstr>Motivation</vt:lpstr>
      <vt:lpstr>PowerPoint Presentation</vt:lpstr>
      <vt:lpstr>Motivation</vt:lpstr>
      <vt:lpstr>Design</vt:lpstr>
      <vt:lpstr>PowerPoint Presentation</vt:lpstr>
      <vt:lpstr>Assessment</vt:lpstr>
      <vt:lpstr>PowerPoint Presentation</vt:lpstr>
      <vt:lpstr>Assessment</vt:lpstr>
      <vt:lpstr>PowerPoint Presentation</vt:lpstr>
      <vt:lpstr>Assessment</vt:lpstr>
      <vt:lpstr>Success</vt:lpstr>
      <vt:lpstr>Success</vt:lpstr>
      <vt:lpstr>Success</vt:lpstr>
      <vt:lpstr>Challenges</vt:lpstr>
      <vt:lpstr>Other possibilities</vt:lpstr>
      <vt:lpstr>Thank You!</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Katie Sexton</cp:lastModifiedBy>
  <cp:revision>74</cp:revision>
  <dcterms:created xsi:type="dcterms:W3CDTF">2018-05-24T21:39:53Z</dcterms:created>
  <dcterms:modified xsi:type="dcterms:W3CDTF">2018-06-22T19:53:37Z</dcterms:modified>
</cp:coreProperties>
</file>