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2" r:id="rId2"/>
    <p:sldId id="257" r:id="rId3"/>
    <p:sldId id="258" r:id="rId4"/>
    <p:sldId id="259" r:id="rId5"/>
    <p:sldId id="260" r:id="rId6"/>
    <p:sldId id="261" r:id="rId7"/>
  </p:sldIdLst>
  <p:sldSz cx="44348400" cy="33375600"/>
  <p:notesSz cx="6858000" cy="9144000"/>
  <p:defaultTextStyle>
    <a:defPPr>
      <a:defRPr lang="en-US"/>
    </a:defPPr>
    <a:lvl1pPr marL="0" algn="l" defTabSz="2220639" rtl="0" eaLnBrk="1" latinLnBrk="0" hangingPunct="1">
      <a:defRPr sz="8702" kern="1200">
        <a:solidFill>
          <a:schemeClr val="tx1"/>
        </a:solidFill>
        <a:latin typeface="+mn-lt"/>
        <a:ea typeface="+mn-ea"/>
        <a:cs typeface="+mn-cs"/>
      </a:defRPr>
    </a:lvl1pPr>
    <a:lvl2pPr marL="2220639" algn="l" defTabSz="2220639" rtl="0" eaLnBrk="1" latinLnBrk="0" hangingPunct="1">
      <a:defRPr sz="8702" kern="1200">
        <a:solidFill>
          <a:schemeClr val="tx1"/>
        </a:solidFill>
        <a:latin typeface="+mn-lt"/>
        <a:ea typeface="+mn-ea"/>
        <a:cs typeface="+mn-cs"/>
      </a:defRPr>
    </a:lvl2pPr>
    <a:lvl3pPr marL="4441277" algn="l" defTabSz="2220639" rtl="0" eaLnBrk="1" latinLnBrk="0" hangingPunct="1">
      <a:defRPr sz="8702" kern="1200">
        <a:solidFill>
          <a:schemeClr val="tx1"/>
        </a:solidFill>
        <a:latin typeface="+mn-lt"/>
        <a:ea typeface="+mn-ea"/>
        <a:cs typeface="+mn-cs"/>
      </a:defRPr>
    </a:lvl3pPr>
    <a:lvl4pPr marL="6661915" algn="l" defTabSz="2220639" rtl="0" eaLnBrk="1" latinLnBrk="0" hangingPunct="1">
      <a:defRPr sz="8702" kern="1200">
        <a:solidFill>
          <a:schemeClr val="tx1"/>
        </a:solidFill>
        <a:latin typeface="+mn-lt"/>
        <a:ea typeface="+mn-ea"/>
        <a:cs typeface="+mn-cs"/>
      </a:defRPr>
    </a:lvl4pPr>
    <a:lvl5pPr marL="8882553" algn="l" defTabSz="2220639" rtl="0" eaLnBrk="1" latinLnBrk="0" hangingPunct="1">
      <a:defRPr sz="8702" kern="1200">
        <a:solidFill>
          <a:schemeClr val="tx1"/>
        </a:solidFill>
        <a:latin typeface="+mn-lt"/>
        <a:ea typeface="+mn-ea"/>
        <a:cs typeface="+mn-cs"/>
      </a:defRPr>
    </a:lvl5pPr>
    <a:lvl6pPr marL="11103192" algn="l" defTabSz="2220639" rtl="0" eaLnBrk="1" latinLnBrk="0" hangingPunct="1">
      <a:defRPr sz="8702" kern="1200">
        <a:solidFill>
          <a:schemeClr val="tx1"/>
        </a:solidFill>
        <a:latin typeface="+mn-lt"/>
        <a:ea typeface="+mn-ea"/>
        <a:cs typeface="+mn-cs"/>
      </a:defRPr>
    </a:lvl6pPr>
    <a:lvl7pPr marL="13323830" algn="l" defTabSz="2220639" rtl="0" eaLnBrk="1" latinLnBrk="0" hangingPunct="1">
      <a:defRPr sz="8702" kern="1200">
        <a:solidFill>
          <a:schemeClr val="tx1"/>
        </a:solidFill>
        <a:latin typeface="+mn-lt"/>
        <a:ea typeface="+mn-ea"/>
        <a:cs typeface="+mn-cs"/>
      </a:defRPr>
    </a:lvl7pPr>
    <a:lvl8pPr marL="15544469" algn="l" defTabSz="2220639" rtl="0" eaLnBrk="1" latinLnBrk="0" hangingPunct="1">
      <a:defRPr sz="8702" kern="1200">
        <a:solidFill>
          <a:schemeClr val="tx1"/>
        </a:solidFill>
        <a:latin typeface="+mn-lt"/>
        <a:ea typeface="+mn-ea"/>
        <a:cs typeface="+mn-cs"/>
      </a:defRPr>
    </a:lvl8pPr>
    <a:lvl9pPr marL="17765108" algn="l" defTabSz="2220639" rtl="0" eaLnBrk="1" latinLnBrk="0" hangingPunct="1">
      <a:defRPr sz="870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12" userDrawn="1">
          <p15:clr>
            <a:srgbClr val="A4A3A4"/>
          </p15:clr>
        </p15:guide>
        <p15:guide id="2" pos="139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000D"/>
    <a:srgbClr val="BD1510"/>
    <a:srgbClr val="000000"/>
    <a:srgbClr val="00003D"/>
    <a:srgbClr val="808080"/>
    <a:srgbClr val="AD000E"/>
    <a:srgbClr val="D0000F"/>
    <a:srgbClr val="BE0004"/>
    <a:srgbClr val="082954"/>
    <a:srgbClr val="F8A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34" autoAdjust="0"/>
    <p:restoredTop sz="94674"/>
  </p:normalViewPr>
  <p:slideViewPr>
    <p:cSldViewPr snapToGrid="0" snapToObjects="1">
      <p:cViewPr>
        <p:scale>
          <a:sx n="35" d="100"/>
          <a:sy n="35" d="100"/>
        </p:scale>
        <p:origin x="1096" y="144"/>
      </p:cViewPr>
      <p:guideLst>
        <p:guide orient="horz" pos="10512"/>
        <p:guide pos="139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59640-FCB4-3744-81ED-29AF31801FE7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5800"/>
            <a:ext cx="4556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0BDD9-D390-2948-810F-585E8482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0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62641" rtl="0" eaLnBrk="1" latinLnBrk="0" hangingPunct="1">
      <a:defRPr sz="1214" kern="1200">
        <a:solidFill>
          <a:schemeClr val="tx1"/>
        </a:solidFill>
        <a:latin typeface="+mn-lt"/>
        <a:ea typeface="+mn-ea"/>
        <a:cs typeface="+mn-cs"/>
      </a:defRPr>
    </a:lvl1pPr>
    <a:lvl2pPr marL="462641" algn="l" defTabSz="462641" rtl="0" eaLnBrk="1" latinLnBrk="0" hangingPunct="1">
      <a:defRPr sz="1214" kern="1200">
        <a:solidFill>
          <a:schemeClr val="tx1"/>
        </a:solidFill>
        <a:latin typeface="+mn-lt"/>
        <a:ea typeface="+mn-ea"/>
        <a:cs typeface="+mn-cs"/>
      </a:defRPr>
    </a:lvl2pPr>
    <a:lvl3pPr marL="925281" algn="l" defTabSz="462641" rtl="0" eaLnBrk="1" latinLnBrk="0" hangingPunct="1">
      <a:defRPr sz="1214" kern="1200">
        <a:solidFill>
          <a:schemeClr val="tx1"/>
        </a:solidFill>
        <a:latin typeface="+mn-lt"/>
        <a:ea typeface="+mn-ea"/>
        <a:cs typeface="+mn-cs"/>
      </a:defRPr>
    </a:lvl3pPr>
    <a:lvl4pPr marL="1387922" algn="l" defTabSz="462641" rtl="0" eaLnBrk="1" latinLnBrk="0" hangingPunct="1">
      <a:defRPr sz="1214" kern="1200">
        <a:solidFill>
          <a:schemeClr val="tx1"/>
        </a:solidFill>
        <a:latin typeface="+mn-lt"/>
        <a:ea typeface="+mn-ea"/>
        <a:cs typeface="+mn-cs"/>
      </a:defRPr>
    </a:lvl4pPr>
    <a:lvl5pPr marL="1850563" algn="l" defTabSz="462641" rtl="0" eaLnBrk="1" latinLnBrk="0" hangingPunct="1">
      <a:defRPr sz="1214" kern="1200">
        <a:solidFill>
          <a:schemeClr val="tx1"/>
        </a:solidFill>
        <a:latin typeface="+mn-lt"/>
        <a:ea typeface="+mn-ea"/>
        <a:cs typeface="+mn-cs"/>
      </a:defRPr>
    </a:lvl5pPr>
    <a:lvl6pPr marL="2313203" algn="l" defTabSz="462641" rtl="0" eaLnBrk="1" latinLnBrk="0" hangingPunct="1">
      <a:defRPr sz="1214" kern="1200">
        <a:solidFill>
          <a:schemeClr val="tx1"/>
        </a:solidFill>
        <a:latin typeface="+mn-lt"/>
        <a:ea typeface="+mn-ea"/>
        <a:cs typeface="+mn-cs"/>
      </a:defRPr>
    </a:lvl6pPr>
    <a:lvl7pPr marL="2775844" algn="l" defTabSz="462641" rtl="0" eaLnBrk="1" latinLnBrk="0" hangingPunct="1">
      <a:defRPr sz="1214" kern="1200">
        <a:solidFill>
          <a:schemeClr val="tx1"/>
        </a:solidFill>
        <a:latin typeface="+mn-lt"/>
        <a:ea typeface="+mn-ea"/>
        <a:cs typeface="+mn-cs"/>
      </a:defRPr>
    </a:lvl7pPr>
    <a:lvl8pPr marL="3238485" algn="l" defTabSz="462641" rtl="0" eaLnBrk="1" latinLnBrk="0" hangingPunct="1">
      <a:defRPr sz="1214" kern="1200">
        <a:solidFill>
          <a:schemeClr val="tx1"/>
        </a:solidFill>
        <a:latin typeface="+mn-lt"/>
        <a:ea typeface="+mn-ea"/>
        <a:cs typeface="+mn-cs"/>
      </a:defRPr>
    </a:lvl8pPr>
    <a:lvl9pPr marL="3701125" algn="l" defTabSz="462641" rtl="0" eaLnBrk="1" latinLnBrk="0" hangingPunct="1">
      <a:defRPr sz="12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5800"/>
            <a:ext cx="4556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0BDD9-D390-2948-810F-585E84821F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2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5800"/>
            <a:ext cx="4556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0BDD9-D390-2948-810F-585E84821F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38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6130" y="10368070"/>
            <a:ext cx="37696140" cy="715412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261" y="18912840"/>
            <a:ext cx="31043880" cy="8529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17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434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652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869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086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30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521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738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174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152371" y="30934239"/>
            <a:ext cx="14043660" cy="17769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7830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0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420" y="1336571"/>
            <a:ext cx="39913560" cy="5562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17420" y="7787643"/>
            <a:ext cx="39913560" cy="22026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174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152371" y="30934239"/>
            <a:ext cx="14043660" cy="17769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7830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0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476586" y="5902540"/>
            <a:ext cx="46696712" cy="12567613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78758" y="5902540"/>
            <a:ext cx="139358688" cy="1256761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174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152371" y="30934239"/>
            <a:ext cx="14043660" cy="17769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7830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420" y="1336571"/>
            <a:ext cx="39913560" cy="5562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7420" y="7787643"/>
            <a:ext cx="39913560" cy="220263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174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152371" y="30934239"/>
            <a:ext cx="14043660" cy="17769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7830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0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18" y="21446916"/>
            <a:ext cx="37696140" cy="6628765"/>
          </a:xfrm>
          <a:prstGeom prst="rect">
            <a:avLst/>
          </a:prstGeom>
        </p:spPr>
        <p:txBody>
          <a:bodyPr anchor="t"/>
          <a:lstStyle>
            <a:lvl1pPr algn="l">
              <a:defRPr sz="19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3218" y="14146007"/>
            <a:ext cx="37696140" cy="730090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700">
                <a:solidFill>
                  <a:schemeClr val="tx1">
                    <a:tint val="75000"/>
                  </a:schemeClr>
                </a:solidFill>
              </a:defRPr>
            </a:lvl1pPr>
            <a:lvl2pPr marL="2217347" indent="0">
              <a:buNone/>
              <a:defRPr sz="8689">
                <a:solidFill>
                  <a:schemeClr val="tx1">
                    <a:tint val="75000"/>
                  </a:schemeClr>
                </a:solidFill>
              </a:defRPr>
            </a:lvl2pPr>
            <a:lvl3pPr marL="4434693" indent="0">
              <a:buNone/>
              <a:defRPr sz="7780">
                <a:solidFill>
                  <a:schemeClr val="tx1">
                    <a:tint val="75000"/>
                  </a:schemeClr>
                </a:solidFill>
              </a:defRPr>
            </a:lvl3pPr>
            <a:lvl4pPr marL="6652040" indent="0">
              <a:buNone/>
              <a:defRPr sz="6770">
                <a:solidFill>
                  <a:schemeClr val="tx1">
                    <a:tint val="75000"/>
                  </a:schemeClr>
                </a:solidFill>
              </a:defRPr>
            </a:lvl4pPr>
            <a:lvl5pPr marL="8869386" indent="0">
              <a:buNone/>
              <a:defRPr sz="6770">
                <a:solidFill>
                  <a:schemeClr val="tx1">
                    <a:tint val="75000"/>
                  </a:schemeClr>
                </a:solidFill>
              </a:defRPr>
            </a:lvl5pPr>
            <a:lvl6pPr marL="11086733" indent="0">
              <a:buNone/>
              <a:defRPr sz="6770">
                <a:solidFill>
                  <a:schemeClr val="tx1">
                    <a:tint val="75000"/>
                  </a:schemeClr>
                </a:solidFill>
              </a:defRPr>
            </a:lvl6pPr>
            <a:lvl7pPr marL="13304079" indent="0">
              <a:buNone/>
              <a:defRPr sz="6770">
                <a:solidFill>
                  <a:schemeClr val="tx1">
                    <a:tint val="75000"/>
                  </a:schemeClr>
                </a:solidFill>
              </a:defRPr>
            </a:lvl7pPr>
            <a:lvl8pPr marL="15521426" indent="0">
              <a:buNone/>
              <a:defRPr sz="6770">
                <a:solidFill>
                  <a:schemeClr val="tx1">
                    <a:tint val="75000"/>
                  </a:schemeClr>
                </a:solidFill>
              </a:defRPr>
            </a:lvl8pPr>
            <a:lvl9pPr marL="17738773" indent="0">
              <a:buNone/>
              <a:defRPr sz="67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174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152371" y="30934239"/>
            <a:ext cx="14043660" cy="17769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7830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420" y="1336571"/>
            <a:ext cx="39913560" cy="5562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78760" y="34372238"/>
            <a:ext cx="93023849" cy="97206435"/>
          </a:xfrm>
          <a:prstGeom prst="rect">
            <a:avLst/>
          </a:prstGeom>
        </p:spPr>
        <p:txBody>
          <a:bodyPr/>
          <a:lstStyle>
            <a:lvl1pPr>
              <a:defRPr sz="13640"/>
            </a:lvl1pPr>
            <a:lvl2pPr>
              <a:defRPr sz="11721"/>
            </a:lvl2pPr>
            <a:lvl3pPr>
              <a:defRPr sz="9700"/>
            </a:lvl3pPr>
            <a:lvl4pPr>
              <a:defRPr sz="8689"/>
            </a:lvl4pPr>
            <a:lvl5pPr>
              <a:defRPr sz="8689"/>
            </a:lvl5pPr>
            <a:lvl6pPr>
              <a:defRPr sz="8689"/>
            </a:lvl6pPr>
            <a:lvl7pPr>
              <a:defRPr sz="8689"/>
            </a:lvl7pPr>
            <a:lvl8pPr>
              <a:defRPr sz="8689"/>
            </a:lvl8pPr>
            <a:lvl9pPr>
              <a:defRPr sz="868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1749" y="34372238"/>
            <a:ext cx="93031550" cy="97206435"/>
          </a:xfrm>
          <a:prstGeom prst="rect">
            <a:avLst/>
          </a:prstGeom>
        </p:spPr>
        <p:txBody>
          <a:bodyPr/>
          <a:lstStyle>
            <a:lvl1pPr>
              <a:defRPr sz="13640"/>
            </a:lvl1pPr>
            <a:lvl2pPr>
              <a:defRPr sz="11721"/>
            </a:lvl2pPr>
            <a:lvl3pPr>
              <a:defRPr sz="9700"/>
            </a:lvl3pPr>
            <a:lvl4pPr>
              <a:defRPr sz="8689"/>
            </a:lvl4pPr>
            <a:lvl5pPr>
              <a:defRPr sz="8689"/>
            </a:lvl5pPr>
            <a:lvl6pPr>
              <a:defRPr sz="8689"/>
            </a:lvl6pPr>
            <a:lvl7pPr>
              <a:defRPr sz="8689"/>
            </a:lvl7pPr>
            <a:lvl8pPr>
              <a:defRPr sz="8689"/>
            </a:lvl8pPr>
            <a:lvl9pPr>
              <a:defRPr sz="868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174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152371" y="30934239"/>
            <a:ext cx="14043660" cy="17769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7830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76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420" y="1336571"/>
            <a:ext cx="39913560" cy="5562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7420" y="7470884"/>
            <a:ext cx="19594911" cy="3113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721" b="1"/>
            </a:lvl1pPr>
            <a:lvl2pPr marL="2217347" indent="0">
              <a:buNone/>
              <a:defRPr sz="9700" b="1"/>
            </a:lvl2pPr>
            <a:lvl3pPr marL="4434693" indent="0">
              <a:buNone/>
              <a:defRPr sz="8689" b="1"/>
            </a:lvl3pPr>
            <a:lvl4pPr marL="6652040" indent="0">
              <a:buNone/>
              <a:defRPr sz="7780" b="1"/>
            </a:lvl4pPr>
            <a:lvl5pPr marL="8869386" indent="0">
              <a:buNone/>
              <a:defRPr sz="7780" b="1"/>
            </a:lvl5pPr>
            <a:lvl6pPr marL="11086733" indent="0">
              <a:buNone/>
              <a:defRPr sz="7780" b="1"/>
            </a:lvl6pPr>
            <a:lvl7pPr marL="13304079" indent="0">
              <a:buNone/>
              <a:defRPr sz="7780" b="1"/>
            </a:lvl7pPr>
            <a:lvl8pPr marL="15521426" indent="0">
              <a:buNone/>
              <a:defRPr sz="7780" b="1"/>
            </a:lvl8pPr>
            <a:lvl9pPr marL="17738773" indent="0">
              <a:buNone/>
              <a:defRPr sz="77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17420" y="10584393"/>
            <a:ext cx="19594911" cy="19229602"/>
          </a:xfrm>
          <a:prstGeom prst="rect">
            <a:avLst/>
          </a:prstGeom>
        </p:spPr>
        <p:txBody>
          <a:bodyPr/>
          <a:lstStyle>
            <a:lvl1pPr>
              <a:defRPr sz="11721"/>
            </a:lvl1pPr>
            <a:lvl2pPr>
              <a:defRPr sz="9700"/>
            </a:lvl2pPr>
            <a:lvl3pPr>
              <a:defRPr sz="8689"/>
            </a:lvl3pPr>
            <a:lvl4pPr>
              <a:defRPr sz="7780"/>
            </a:lvl4pPr>
            <a:lvl5pPr>
              <a:defRPr sz="7780"/>
            </a:lvl5pPr>
            <a:lvl6pPr>
              <a:defRPr sz="7780"/>
            </a:lvl6pPr>
            <a:lvl7pPr>
              <a:defRPr sz="7780"/>
            </a:lvl7pPr>
            <a:lvl8pPr>
              <a:defRPr sz="7780"/>
            </a:lvl8pPr>
            <a:lvl9pPr>
              <a:defRPr sz="77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528374" y="7470884"/>
            <a:ext cx="19602609" cy="3113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721" b="1"/>
            </a:lvl1pPr>
            <a:lvl2pPr marL="2217347" indent="0">
              <a:buNone/>
              <a:defRPr sz="9700" b="1"/>
            </a:lvl2pPr>
            <a:lvl3pPr marL="4434693" indent="0">
              <a:buNone/>
              <a:defRPr sz="8689" b="1"/>
            </a:lvl3pPr>
            <a:lvl4pPr marL="6652040" indent="0">
              <a:buNone/>
              <a:defRPr sz="7780" b="1"/>
            </a:lvl4pPr>
            <a:lvl5pPr marL="8869386" indent="0">
              <a:buNone/>
              <a:defRPr sz="7780" b="1"/>
            </a:lvl5pPr>
            <a:lvl6pPr marL="11086733" indent="0">
              <a:buNone/>
              <a:defRPr sz="7780" b="1"/>
            </a:lvl6pPr>
            <a:lvl7pPr marL="13304079" indent="0">
              <a:buNone/>
              <a:defRPr sz="7780" b="1"/>
            </a:lvl7pPr>
            <a:lvl8pPr marL="15521426" indent="0">
              <a:buNone/>
              <a:defRPr sz="7780" b="1"/>
            </a:lvl8pPr>
            <a:lvl9pPr marL="17738773" indent="0">
              <a:buNone/>
              <a:defRPr sz="77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528374" y="10584393"/>
            <a:ext cx="19602609" cy="19229602"/>
          </a:xfrm>
          <a:prstGeom prst="rect">
            <a:avLst/>
          </a:prstGeom>
        </p:spPr>
        <p:txBody>
          <a:bodyPr/>
          <a:lstStyle>
            <a:lvl1pPr>
              <a:defRPr sz="11721"/>
            </a:lvl1pPr>
            <a:lvl2pPr>
              <a:defRPr sz="9700"/>
            </a:lvl2pPr>
            <a:lvl3pPr>
              <a:defRPr sz="8689"/>
            </a:lvl3pPr>
            <a:lvl4pPr>
              <a:defRPr sz="7780"/>
            </a:lvl4pPr>
            <a:lvl5pPr>
              <a:defRPr sz="7780"/>
            </a:lvl5pPr>
            <a:lvl6pPr>
              <a:defRPr sz="7780"/>
            </a:lvl6pPr>
            <a:lvl7pPr>
              <a:defRPr sz="7780"/>
            </a:lvl7pPr>
            <a:lvl8pPr>
              <a:defRPr sz="7780"/>
            </a:lvl8pPr>
            <a:lvl9pPr>
              <a:defRPr sz="77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174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152371" y="30934239"/>
            <a:ext cx="14043660" cy="17769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17830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8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420" y="1336571"/>
            <a:ext cx="39913560" cy="5562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174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152371" y="30934239"/>
            <a:ext cx="14043660" cy="17769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7830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2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174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152371" y="30934239"/>
            <a:ext cx="14043660" cy="17769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17830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3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423" y="1328843"/>
            <a:ext cx="14590318" cy="5655310"/>
          </a:xfrm>
          <a:prstGeom prst="rect">
            <a:avLst/>
          </a:prstGeom>
        </p:spPr>
        <p:txBody>
          <a:bodyPr anchor="b"/>
          <a:lstStyle>
            <a:lvl1pPr algn="l">
              <a:defRPr sz="9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38992" y="1328847"/>
            <a:ext cx="24791988" cy="28485151"/>
          </a:xfrm>
          <a:prstGeom prst="rect">
            <a:avLst/>
          </a:prstGeom>
        </p:spPr>
        <p:txBody>
          <a:bodyPr/>
          <a:lstStyle>
            <a:lvl1pPr>
              <a:defRPr sz="15459"/>
            </a:lvl1pPr>
            <a:lvl2pPr>
              <a:defRPr sz="13640"/>
            </a:lvl2pPr>
            <a:lvl3pPr>
              <a:defRPr sz="11721"/>
            </a:lvl3pPr>
            <a:lvl4pPr>
              <a:defRPr sz="9700"/>
            </a:lvl4pPr>
            <a:lvl5pPr>
              <a:defRPr sz="9700"/>
            </a:lvl5pPr>
            <a:lvl6pPr>
              <a:defRPr sz="9700"/>
            </a:lvl6pPr>
            <a:lvl7pPr>
              <a:defRPr sz="9700"/>
            </a:lvl7pPr>
            <a:lvl8pPr>
              <a:defRPr sz="9700"/>
            </a:lvl8pPr>
            <a:lvl9pPr>
              <a:defRPr sz="9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17423" y="6984156"/>
            <a:ext cx="14590318" cy="22829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70"/>
            </a:lvl1pPr>
            <a:lvl2pPr marL="2217347" indent="0">
              <a:buNone/>
              <a:defRPr sz="5860"/>
            </a:lvl2pPr>
            <a:lvl3pPr marL="4434693" indent="0">
              <a:buNone/>
              <a:defRPr sz="4850"/>
            </a:lvl3pPr>
            <a:lvl4pPr marL="6652040" indent="0">
              <a:buNone/>
              <a:defRPr sz="4345"/>
            </a:lvl4pPr>
            <a:lvl5pPr marL="8869386" indent="0">
              <a:buNone/>
              <a:defRPr sz="4345"/>
            </a:lvl5pPr>
            <a:lvl6pPr marL="11086733" indent="0">
              <a:buNone/>
              <a:defRPr sz="4345"/>
            </a:lvl6pPr>
            <a:lvl7pPr marL="13304079" indent="0">
              <a:buNone/>
              <a:defRPr sz="4345"/>
            </a:lvl7pPr>
            <a:lvl8pPr marL="15521426" indent="0">
              <a:buNone/>
              <a:defRPr sz="4345"/>
            </a:lvl8pPr>
            <a:lvl9pPr marL="17738773" indent="0">
              <a:buNone/>
              <a:defRPr sz="434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174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152371" y="30934239"/>
            <a:ext cx="14043660" cy="17769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7830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5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2597" y="23362921"/>
            <a:ext cx="26609040" cy="2758125"/>
          </a:xfrm>
          <a:prstGeom prst="rect">
            <a:avLst/>
          </a:prstGeom>
        </p:spPr>
        <p:txBody>
          <a:bodyPr anchor="b"/>
          <a:lstStyle>
            <a:lvl1pPr algn="l">
              <a:defRPr sz="9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92597" y="2982172"/>
            <a:ext cx="26609040" cy="20025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59"/>
            </a:lvl1pPr>
            <a:lvl2pPr marL="2217347" indent="0">
              <a:buNone/>
              <a:defRPr sz="13640"/>
            </a:lvl2pPr>
            <a:lvl3pPr marL="4434693" indent="0">
              <a:buNone/>
              <a:defRPr sz="11721"/>
            </a:lvl3pPr>
            <a:lvl4pPr marL="6652040" indent="0">
              <a:buNone/>
              <a:defRPr sz="9700"/>
            </a:lvl4pPr>
            <a:lvl5pPr marL="8869386" indent="0">
              <a:buNone/>
              <a:defRPr sz="9700"/>
            </a:lvl5pPr>
            <a:lvl6pPr marL="11086733" indent="0">
              <a:buNone/>
              <a:defRPr sz="9700"/>
            </a:lvl6pPr>
            <a:lvl7pPr marL="13304079" indent="0">
              <a:buNone/>
              <a:defRPr sz="9700"/>
            </a:lvl7pPr>
            <a:lvl8pPr marL="15521426" indent="0">
              <a:buNone/>
              <a:defRPr sz="9700"/>
            </a:lvl8pPr>
            <a:lvl9pPr marL="17738773" indent="0">
              <a:buNone/>
              <a:defRPr sz="9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92597" y="26121046"/>
            <a:ext cx="26609040" cy="391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70"/>
            </a:lvl1pPr>
            <a:lvl2pPr marL="2217347" indent="0">
              <a:buNone/>
              <a:defRPr sz="5860"/>
            </a:lvl2pPr>
            <a:lvl3pPr marL="4434693" indent="0">
              <a:buNone/>
              <a:defRPr sz="4850"/>
            </a:lvl3pPr>
            <a:lvl4pPr marL="6652040" indent="0">
              <a:buNone/>
              <a:defRPr sz="4345"/>
            </a:lvl4pPr>
            <a:lvl5pPr marL="8869386" indent="0">
              <a:buNone/>
              <a:defRPr sz="4345"/>
            </a:lvl5pPr>
            <a:lvl6pPr marL="11086733" indent="0">
              <a:buNone/>
              <a:defRPr sz="4345"/>
            </a:lvl6pPr>
            <a:lvl7pPr marL="13304079" indent="0">
              <a:buNone/>
              <a:defRPr sz="4345"/>
            </a:lvl7pPr>
            <a:lvl8pPr marL="15521426" indent="0">
              <a:buNone/>
              <a:defRPr sz="4345"/>
            </a:lvl8pPr>
            <a:lvl9pPr marL="17738773" indent="0">
              <a:buNone/>
              <a:defRPr sz="434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174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152371" y="30934239"/>
            <a:ext cx="14043660" cy="17769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783020" y="30934239"/>
            <a:ext cx="10347960" cy="1776942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1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37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217347" rtl="0" eaLnBrk="1" latinLnBrk="0" hangingPunct="1">
        <a:spcBef>
          <a:spcPct val="0"/>
        </a:spcBef>
        <a:buNone/>
        <a:defRPr sz="213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63010" indent="-1663010" algn="l" defTabSz="2217347" rtl="0" eaLnBrk="1" latinLnBrk="0" hangingPunct="1">
        <a:spcBef>
          <a:spcPct val="20000"/>
        </a:spcBef>
        <a:buFont typeface="Arial"/>
        <a:buChar char="•"/>
        <a:defRPr sz="15459" kern="1200">
          <a:solidFill>
            <a:schemeClr val="tx1"/>
          </a:solidFill>
          <a:latin typeface="+mn-lt"/>
          <a:ea typeface="+mn-ea"/>
          <a:cs typeface="+mn-cs"/>
        </a:defRPr>
      </a:lvl1pPr>
      <a:lvl2pPr marL="3603188" indent="-1385841" algn="l" defTabSz="2217347" rtl="0" eaLnBrk="1" latinLnBrk="0" hangingPunct="1">
        <a:spcBef>
          <a:spcPct val="20000"/>
        </a:spcBef>
        <a:buFont typeface="Arial"/>
        <a:buChar char="–"/>
        <a:defRPr sz="13640" kern="1200">
          <a:solidFill>
            <a:schemeClr val="tx1"/>
          </a:solidFill>
          <a:latin typeface="+mn-lt"/>
          <a:ea typeface="+mn-ea"/>
          <a:cs typeface="+mn-cs"/>
        </a:defRPr>
      </a:lvl2pPr>
      <a:lvl3pPr marL="5543367" indent="-1108674" algn="l" defTabSz="2217347" rtl="0" eaLnBrk="1" latinLnBrk="0" hangingPunct="1">
        <a:spcBef>
          <a:spcPct val="20000"/>
        </a:spcBef>
        <a:buFont typeface="Arial"/>
        <a:buChar char="•"/>
        <a:defRPr sz="11721" kern="1200">
          <a:solidFill>
            <a:schemeClr val="tx1"/>
          </a:solidFill>
          <a:latin typeface="+mn-lt"/>
          <a:ea typeface="+mn-ea"/>
          <a:cs typeface="+mn-cs"/>
        </a:defRPr>
      </a:lvl3pPr>
      <a:lvl4pPr marL="7760713" indent="-1108674" algn="l" defTabSz="2217347" rtl="0" eaLnBrk="1" latinLnBrk="0" hangingPunct="1">
        <a:spcBef>
          <a:spcPct val="20000"/>
        </a:spcBef>
        <a:buFont typeface="Arial"/>
        <a:buChar char="–"/>
        <a:defRPr sz="9700" kern="1200">
          <a:solidFill>
            <a:schemeClr val="tx1"/>
          </a:solidFill>
          <a:latin typeface="+mn-lt"/>
          <a:ea typeface="+mn-ea"/>
          <a:cs typeface="+mn-cs"/>
        </a:defRPr>
      </a:lvl4pPr>
      <a:lvl5pPr marL="9978060" indent="-1108674" algn="l" defTabSz="2217347" rtl="0" eaLnBrk="1" latinLnBrk="0" hangingPunct="1">
        <a:spcBef>
          <a:spcPct val="20000"/>
        </a:spcBef>
        <a:buFont typeface="Arial"/>
        <a:buChar char="»"/>
        <a:defRPr sz="9700" kern="1200">
          <a:solidFill>
            <a:schemeClr val="tx1"/>
          </a:solidFill>
          <a:latin typeface="+mn-lt"/>
          <a:ea typeface="+mn-ea"/>
          <a:cs typeface="+mn-cs"/>
        </a:defRPr>
      </a:lvl5pPr>
      <a:lvl6pPr marL="12195407" indent="-1108674" algn="l" defTabSz="2217347" rtl="0" eaLnBrk="1" latinLnBrk="0" hangingPunct="1">
        <a:spcBef>
          <a:spcPct val="20000"/>
        </a:spcBef>
        <a:buFont typeface="Arial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6pPr>
      <a:lvl7pPr marL="14412753" indent="-1108674" algn="l" defTabSz="2217347" rtl="0" eaLnBrk="1" latinLnBrk="0" hangingPunct="1">
        <a:spcBef>
          <a:spcPct val="20000"/>
        </a:spcBef>
        <a:buFont typeface="Arial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7pPr>
      <a:lvl8pPr marL="16630100" indent="-1108674" algn="l" defTabSz="2217347" rtl="0" eaLnBrk="1" latinLnBrk="0" hangingPunct="1">
        <a:spcBef>
          <a:spcPct val="20000"/>
        </a:spcBef>
        <a:buFont typeface="Arial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8pPr>
      <a:lvl9pPr marL="18847446" indent="-1108674" algn="l" defTabSz="2217347" rtl="0" eaLnBrk="1" latinLnBrk="0" hangingPunct="1">
        <a:spcBef>
          <a:spcPct val="20000"/>
        </a:spcBef>
        <a:buFont typeface="Arial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17347" rtl="0" eaLnBrk="1" latinLnBrk="0" hangingPunct="1">
        <a:defRPr sz="8689" kern="1200">
          <a:solidFill>
            <a:schemeClr val="tx1"/>
          </a:solidFill>
          <a:latin typeface="+mn-lt"/>
          <a:ea typeface="+mn-ea"/>
          <a:cs typeface="+mn-cs"/>
        </a:defRPr>
      </a:lvl1pPr>
      <a:lvl2pPr marL="2217347" algn="l" defTabSz="2217347" rtl="0" eaLnBrk="1" latinLnBrk="0" hangingPunct="1">
        <a:defRPr sz="8689" kern="1200">
          <a:solidFill>
            <a:schemeClr val="tx1"/>
          </a:solidFill>
          <a:latin typeface="+mn-lt"/>
          <a:ea typeface="+mn-ea"/>
          <a:cs typeface="+mn-cs"/>
        </a:defRPr>
      </a:lvl2pPr>
      <a:lvl3pPr marL="4434693" algn="l" defTabSz="2217347" rtl="0" eaLnBrk="1" latinLnBrk="0" hangingPunct="1">
        <a:defRPr sz="8689" kern="1200">
          <a:solidFill>
            <a:schemeClr val="tx1"/>
          </a:solidFill>
          <a:latin typeface="+mn-lt"/>
          <a:ea typeface="+mn-ea"/>
          <a:cs typeface="+mn-cs"/>
        </a:defRPr>
      </a:lvl3pPr>
      <a:lvl4pPr marL="6652040" algn="l" defTabSz="2217347" rtl="0" eaLnBrk="1" latinLnBrk="0" hangingPunct="1">
        <a:defRPr sz="8689" kern="1200">
          <a:solidFill>
            <a:schemeClr val="tx1"/>
          </a:solidFill>
          <a:latin typeface="+mn-lt"/>
          <a:ea typeface="+mn-ea"/>
          <a:cs typeface="+mn-cs"/>
        </a:defRPr>
      </a:lvl4pPr>
      <a:lvl5pPr marL="8869386" algn="l" defTabSz="2217347" rtl="0" eaLnBrk="1" latinLnBrk="0" hangingPunct="1">
        <a:defRPr sz="8689" kern="1200">
          <a:solidFill>
            <a:schemeClr val="tx1"/>
          </a:solidFill>
          <a:latin typeface="+mn-lt"/>
          <a:ea typeface="+mn-ea"/>
          <a:cs typeface="+mn-cs"/>
        </a:defRPr>
      </a:lvl5pPr>
      <a:lvl6pPr marL="11086733" algn="l" defTabSz="2217347" rtl="0" eaLnBrk="1" latinLnBrk="0" hangingPunct="1">
        <a:defRPr sz="8689" kern="1200">
          <a:solidFill>
            <a:schemeClr val="tx1"/>
          </a:solidFill>
          <a:latin typeface="+mn-lt"/>
          <a:ea typeface="+mn-ea"/>
          <a:cs typeface="+mn-cs"/>
        </a:defRPr>
      </a:lvl6pPr>
      <a:lvl7pPr marL="13304079" algn="l" defTabSz="2217347" rtl="0" eaLnBrk="1" latinLnBrk="0" hangingPunct="1">
        <a:defRPr sz="8689" kern="1200">
          <a:solidFill>
            <a:schemeClr val="tx1"/>
          </a:solidFill>
          <a:latin typeface="+mn-lt"/>
          <a:ea typeface="+mn-ea"/>
          <a:cs typeface="+mn-cs"/>
        </a:defRPr>
      </a:lvl7pPr>
      <a:lvl8pPr marL="15521426" algn="l" defTabSz="2217347" rtl="0" eaLnBrk="1" latinLnBrk="0" hangingPunct="1">
        <a:defRPr sz="8689" kern="1200">
          <a:solidFill>
            <a:schemeClr val="tx1"/>
          </a:solidFill>
          <a:latin typeface="+mn-lt"/>
          <a:ea typeface="+mn-ea"/>
          <a:cs typeface="+mn-cs"/>
        </a:defRPr>
      </a:lvl8pPr>
      <a:lvl9pPr marL="17738773" algn="l" defTabSz="2217347" rtl="0" eaLnBrk="1" latinLnBrk="0" hangingPunct="1">
        <a:defRPr sz="8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linpurrington.com/tips/academic/posterdesign" TargetMode="External"/><Relationship Id="rId4" Type="http://schemas.openxmlformats.org/officeDocument/2006/relationships/hyperlink" Target="http://www.cns.cornell.edu/documents/ScientificPosters.pdf" TargetMode="External"/><Relationship Id="rId5" Type="http://schemas.openxmlformats.org/officeDocument/2006/relationships/hyperlink" Target="http://rgs.usu.edu/studentresearch/htm/skills-and-resources/great-examples/great-posters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emf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8" Type="http://schemas.openxmlformats.org/officeDocument/2006/relationships/image" Target="../media/image8.emf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tiff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6.emf"/><Relationship Id="rId5" Type="http://schemas.openxmlformats.org/officeDocument/2006/relationships/image" Target="../media/image17.tiff"/><Relationship Id="rId6" Type="http://schemas.openxmlformats.org/officeDocument/2006/relationships/image" Target="../media/image10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-3363182" y="21222991"/>
            <a:ext cx="16349461" cy="12095459"/>
            <a:chOff x="29399888" y="119820"/>
            <a:chExt cx="15605741" cy="11545250"/>
          </a:xfrm>
        </p:grpSpPr>
        <p:pic>
          <p:nvPicPr>
            <p:cNvPr id="14" name="Picture 13" descr="squares.png"/>
            <p:cNvPicPr>
              <a:picLocks noChangeAspect="1"/>
            </p:cNvPicPr>
            <p:nvPr/>
          </p:nvPicPr>
          <p:blipFill>
            <a:blip r:embed="rId2">
              <a:alphaModFix amt="4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3409" y="2063876"/>
              <a:ext cx="3922220" cy="5236081"/>
            </a:xfrm>
            <a:prstGeom prst="rect">
              <a:avLst/>
            </a:prstGeom>
          </p:spPr>
        </p:pic>
        <p:pic>
          <p:nvPicPr>
            <p:cNvPr id="15" name="Picture 14" descr="squares.png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0739" y="4931865"/>
              <a:ext cx="3922220" cy="6733205"/>
            </a:xfrm>
            <a:prstGeom prst="rect">
              <a:avLst/>
            </a:prstGeom>
          </p:spPr>
        </p:pic>
        <p:pic>
          <p:nvPicPr>
            <p:cNvPr id="16" name="Picture 15" descr="squares.png"/>
            <p:cNvPicPr>
              <a:picLocks noChangeAspect="1"/>
            </p:cNvPicPr>
            <p:nvPr/>
          </p:nvPicPr>
          <p:blipFill>
            <a:blip r:embed="rId2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328739" y="-2809031"/>
              <a:ext cx="4851002" cy="1070870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0834270" y="-1636712"/>
            <a:ext cx="16889539" cy="12495014"/>
            <a:chOff x="29399888" y="119820"/>
            <a:chExt cx="15605741" cy="11545250"/>
          </a:xfrm>
        </p:grpSpPr>
        <p:pic>
          <p:nvPicPr>
            <p:cNvPr id="10" name="Picture 9" descr="squares.png"/>
            <p:cNvPicPr>
              <a:picLocks noChangeAspect="1"/>
            </p:cNvPicPr>
            <p:nvPr/>
          </p:nvPicPr>
          <p:blipFill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3409" y="2063876"/>
              <a:ext cx="3922220" cy="5236081"/>
            </a:xfrm>
            <a:prstGeom prst="rect">
              <a:avLst/>
            </a:prstGeom>
          </p:spPr>
        </p:pic>
        <p:pic>
          <p:nvPicPr>
            <p:cNvPr id="11" name="Picture 10" descr="squares.png"/>
            <p:cNvPicPr>
              <a:picLocks noChangeAspect="1"/>
            </p:cNvPicPr>
            <p:nvPr/>
          </p:nvPicPr>
          <p:blipFill>
            <a:blip r:embed="rId2">
              <a:alphaModFix am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0739" y="4931865"/>
              <a:ext cx="3922220" cy="6733205"/>
            </a:xfrm>
            <a:prstGeom prst="rect">
              <a:avLst/>
            </a:prstGeom>
          </p:spPr>
        </p:pic>
        <p:pic>
          <p:nvPicPr>
            <p:cNvPr id="12" name="Picture 11" descr="squares.png"/>
            <p:cNvPicPr>
              <a:picLocks noChangeAspect="1"/>
            </p:cNvPicPr>
            <p:nvPr/>
          </p:nvPicPr>
          <p:blipFill>
            <a:blip r:embed="rId2">
              <a:alphaModFix amt="6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328739" y="-2809031"/>
              <a:ext cx="4851002" cy="1070870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683390" y="3960849"/>
            <a:ext cx="41496943" cy="2140458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13135" dirty="0">
                <a:solidFill>
                  <a:srgbClr val="000000"/>
                </a:solidFill>
                <a:latin typeface="+mj-lt"/>
              </a:rPr>
              <a:t>Before you start your poster, READ and FOLLOW this!</a:t>
            </a:r>
            <a:endParaRPr lang="en-US" sz="13135" baseline="30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2290" y="8891296"/>
            <a:ext cx="18291399" cy="18657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6062" dirty="0">
                <a:solidFill>
                  <a:srgbClr val="000000"/>
                </a:solidFill>
              </a:rPr>
              <a:t>The whole point of a research poster is to make your project interesting and easy to understand. Good design is not “frosting”—it’s thoughtful composition to encourage learning.</a:t>
            </a:r>
          </a:p>
          <a:p>
            <a:endParaRPr lang="en-US" sz="6062" dirty="0">
              <a:solidFill>
                <a:srgbClr val="000000"/>
              </a:solidFill>
            </a:endParaRPr>
          </a:p>
          <a:p>
            <a:r>
              <a:rPr lang="en-US" sz="6062" dirty="0">
                <a:solidFill>
                  <a:srgbClr val="000000"/>
                </a:solidFill>
              </a:rPr>
              <a:t>With that in mind, review these links for simple tips to make you poster as good as it can be:</a:t>
            </a:r>
          </a:p>
          <a:p>
            <a:endParaRPr lang="en-US" sz="6062" dirty="0">
              <a:solidFill>
                <a:srgbClr val="000000"/>
              </a:solidFill>
            </a:endParaRPr>
          </a:p>
          <a:p>
            <a:pPr marL="866165" indent="-866165">
              <a:buFont typeface="Arial"/>
              <a:buChar char="•"/>
            </a:pPr>
            <a:r>
              <a:rPr lang="en-US" sz="6062" dirty="0">
                <a:solidFill>
                  <a:srgbClr val="000000"/>
                </a:solidFill>
                <a:hlinkClick r:id="rId3"/>
              </a:rPr>
              <a:t>http://colinpurrington.com/tips/academic/posterdesign</a:t>
            </a:r>
            <a:endParaRPr lang="en-US" sz="6062" dirty="0">
              <a:solidFill>
                <a:srgbClr val="000000"/>
              </a:solidFill>
            </a:endParaRPr>
          </a:p>
          <a:p>
            <a:pPr marL="866165" indent="-866165">
              <a:buFont typeface="Arial"/>
              <a:buChar char="•"/>
            </a:pPr>
            <a:r>
              <a:rPr lang="en-US" sz="6062" dirty="0">
                <a:solidFill>
                  <a:srgbClr val="000000"/>
                </a:solidFill>
                <a:hlinkClick r:id="rId4"/>
              </a:rPr>
              <a:t>http://www.cns.cornell.edu/documents/ScientificPosters.pdf</a:t>
            </a:r>
            <a:endParaRPr lang="en-US" sz="6062" dirty="0">
              <a:solidFill>
                <a:srgbClr val="000000"/>
              </a:solidFill>
            </a:endParaRPr>
          </a:p>
          <a:p>
            <a:pPr marL="866165" indent="-866165">
              <a:buFont typeface="Arial"/>
              <a:buChar char="•"/>
            </a:pPr>
            <a:r>
              <a:rPr lang="en-US" sz="6062" dirty="0">
                <a:solidFill>
                  <a:srgbClr val="000000"/>
                </a:solidFill>
                <a:hlinkClick r:id="rId5"/>
              </a:rPr>
              <a:t>http://rgs.usu.edu/studentresearch/htm/skills-and-resources/great-examples/great-posters</a:t>
            </a:r>
            <a:endParaRPr lang="en-US" sz="6062" dirty="0">
              <a:solidFill>
                <a:srgbClr val="000000"/>
              </a:solidFill>
            </a:endParaRPr>
          </a:p>
          <a:p>
            <a:endParaRPr lang="en-US" sz="6062" dirty="0">
              <a:solidFill>
                <a:srgbClr val="000000"/>
              </a:solidFill>
            </a:endParaRPr>
          </a:p>
          <a:p>
            <a:r>
              <a:rPr lang="en-US" sz="6062" dirty="0">
                <a:solidFill>
                  <a:srgbClr val="000000"/>
                </a:solidFill>
              </a:rPr>
              <a:t>Then, prepare your poster elements to accommodate good design:</a:t>
            </a:r>
          </a:p>
          <a:p>
            <a:pPr marL="866165" indent="-866165">
              <a:buFont typeface="Arial"/>
              <a:buChar char="•"/>
            </a:pPr>
            <a:r>
              <a:rPr lang="en-US" sz="6062" dirty="0">
                <a:solidFill>
                  <a:srgbClr val="000000"/>
                </a:solidFill>
              </a:rPr>
              <a:t>Brief, effective (accurate) text in easy-to-read chunks</a:t>
            </a:r>
          </a:p>
          <a:p>
            <a:pPr marL="866165" indent="-866165">
              <a:buFont typeface="Arial"/>
              <a:buChar char="•"/>
            </a:pPr>
            <a:r>
              <a:rPr lang="en-US" sz="6062" dirty="0">
                <a:solidFill>
                  <a:srgbClr val="000000"/>
                </a:solidFill>
              </a:rPr>
              <a:t>Simple, high-res figures and graphs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2290" y="6538007"/>
            <a:ext cx="18291399" cy="2301271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8892" dirty="0">
                <a:solidFill>
                  <a:schemeClr val="bg2"/>
                </a:solidFill>
              </a:rPr>
              <a:t>1. Learn basic design principles.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31862" y="8891296"/>
            <a:ext cx="18291399" cy="19784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6062" dirty="0">
                <a:solidFill>
                  <a:srgbClr val="000000"/>
                </a:solidFill>
              </a:rPr>
              <a:t>To make your job easier and to present a branded university presence, we’ve provided some sample posters for you to work from on the following slides. To get started, do the following:</a:t>
            </a:r>
          </a:p>
          <a:p>
            <a:endParaRPr lang="en-US" sz="6062" dirty="0">
              <a:solidFill>
                <a:srgbClr val="000000"/>
              </a:solidFill>
            </a:endParaRPr>
          </a:p>
          <a:p>
            <a:pPr marL="1154887" indent="-1154887">
              <a:buFont typeface="+mj-lt"/>
              <a:buAutoNum type="arabicPeriod"/>
            </a:pPr>
            <a:r>
              <a:rPr lang="en-US" sz="6062" dirty="0">
                <a:solidFill>
                  <a:srgbClr val="000000"/>
                </a:solidFill>
              </a:rPr>
              <a:t>Choose a slide template you want to start with.</a:t>
            </a:r>
          </a:p>
          <a:p>
            <a:pPr marL="1154887" indent="-1154887">
              <a:buFont typeface="+mj-lt"/>
              <a:buAutoNum type="arabicPeriod"/>
            </a:pPr>
            <a:r>
              <a:rPr lang="en-US" sz="6062" dirty="0">
                <a:solidFill>
                  <a:srgbClr val="000000"/>
                </a:solidFill>
              </a:rPr>
              <a:t>Begin cutting and pasting your text into the appropriate sections. Add different headers if needed.</a:t>
            </a:r>
          </a:p>
          <a:p>
            <a:pPr marL="1154887" indent="-1154887">
              <a:buFont typeface="+mj-lt"/>
              <a:buAutoNum type="arabicPeriod"/>
            </a:pPr>
            <a:r>
              <a:rPr lang="en-US" sz="6062" dirty="0">
                <a:solidFill>
                  <a:srgbClr val="000000"/>
                </a:solidFill>
              </a:rPr>
              <a:t>Add your high-resolution figures and graphics. Make them the focal point of the poster.</a:t>
            </a:r>
          </a:p>
          <a:p>
            <a:pPr marL="1154887" indent="-1154887">
              <a:buFont typeface="+mj-lt"/>
              <a:buAutoNum type="arabicPeriod"/>
            </a:pPr>
            <a:r>
              <a:rPr lang="en-US" sz="6062" dirty="0">
                <a:solidFill>
                  <a:srgbClr val="000000"/>
                </a:solidFill>
              </a:rPr>
              <a:t>Tweak your elements to make them fit, but  maintain the following:</a:t>
            </a:r>
          </a:p>
          <a:p>
            <a:pPr marL="3372234" lvl="1" indent="-1154887">
              <a:buFont typeface="Arial"/>
              <a:buChar char="•"/>
            </a:pPr>
            <a:r>
              <a:rPr lang="en-US" sz="6062" dirty="0">
                <a:solidFill>
                  <a:srgbClr val="000000"/>
                </a:solidFill>
              </a:rPr>
              <a:t>Text size- If it doesn’t all fit, edit the text down; don’t make the text tiny.</a:t>
            </a:r>
          </a:p>
          <a:p>
            <a:pPr marL="3372234" lvl="1" indent="-1154887">
              <a:buFont typeface="Arial"/>
              <a:buChar char="•"/>
            </a:pPr>
            <a:r>
              <a:rPr lang="en-US" sz="6062" dirty="0">
                <a:solidFill>
                  <a:srgbClr val="000000"/>
                </a:solidFill>
              </a:rPr>
              <a:t>Alignment</a:t>
            </a:r>
          </a:p>
          <a:p>
            <a:pPr marL="3372234" lvl="1" indent="-1154887">
              <a:buFont typeface="Arial"/>
              <a:buChar char="•"/>
            </a:pPr>
            <a:r>
              <a:rPr lang="en-US" sz="6062" dirty="0">
                <a:solidFill>
                  <a:srgbClr val="000000"/>
                </a:solidFill>
              </a:rPr>
              <a:t>White space</a:t>
            </a:r>
          </a:p>
          <a:p>
            <a:pPr marL="3372234" lvl="1" indent="-1154887">
              <a:buFont typeface="Arial"/>
              <a:buChar char="•"/>
            </a:pPr>
            <a:r>
              <a:rPr lang="en-US" sz="6062" dirty="0">
                <a:solidFill>
                  <a:srgbClr val="000000"/>
                </a:solidFill>
              </a:rPr>
              <a:t>Calibri font</a:t>
            </a:r>
          </a:p>
          <a:p>
            <a:pPr marL="3372234" lvl="1" indent="-1154887">
              <a:buFont typeface="Arial"/>
              <a:buChar char="•"/>
            </a:pPr>
            <a:r>
              <a:rPr lang="en-US" sz="6062" dirty="0">
                <a:solidFill>
                  <a:srgbClr val="000000"/>
                </a:solidFill>
              </a:rPr>
              <a:t>Color palette included in this document</a:t>
            </a:r>
          </a:p>
          <a:p>
            <a:pPr lvl="1"/>
            <a:endParaRPr lang="en-US" sz="6062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31862" y="6538007"/>
            <a:ext cx="18291399" cy="2301271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8892" dirty="0">
                <a:solidFill>
                  <a:schemeClr val="bg2"/>
                </a:solidFill>
              </a:rPr>
              <a:t>2. Use this template for your poster.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4208991" y="1905000"/>
            <a:ext cx="186655" cy="1460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793" dirty="0"/>
          </a:p>
        </p:txBody>
      </p:sp>
      <p:sp>
        <p:nvSpPr>
          <p:cNvPr id="20" name="TextBox 19"/>
          <p:cNvSpPr txBox="1"/>
          <p:nvPr/>
        </p:nvSpPr>
        <p:spPr>
          <a:xfrm>
            <a:off x="52971700" y="20434829"/>
            <a:ext cx="186655" cy="1460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793" dirty="0"/>
          </a:p>
        </p:txBody>
      </p:sp>
    </p:spTree>
    <p:extLst>
      <p:ext uri="{BB962C8B-B14F-4D97-AF65-F5344CB8AC3E}">
        <p14:creationId xmlns:p14="http://schemas.microsoft.com/office/powerpoint/2010/main" val="18811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26728885" y="6627064"/>
            <a:ext cx="16221201" cy="11630892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>
              <a:solidFill>
                <a:srgbClr val="BE0004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911262" y="22598673"/>
            <a:ext cx="16162532" cy="6607662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" y="6627065"/>
            <a:ext cx="8652726" cy="5437213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>
              <a:solidFill>
                <a:srgbClr val="BE000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0566" y="12703920"/>
            <a:ext cx="7172161" cy="16671313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6366" dirty="0">
                <a:solidFill>
                  <a:srgbClr val="000000"/>
                </a:solidFill>
              </a:rPr>
              <a:t>I. Introduction </a:t>
            </a:r>
          </a:p>
          <a:p>
            <a:endParaRPr lang="en-US" sz="3233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0567" y="1268438"/>
            <a:ext cx="28033704" cy="41828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13135" dirty="0">
                <a:solidFill>
                  <a:srgbClr val="000000"/>
                </a:solidFill>
                <a:latin typeface="+mj-lt"/>
              </a:rPr>
              <a:t>Five-column format for undergraduate research academic poster </a:t>
            </a:r>
            <a:endParaRPr lang="en-US" sz="13135" baseline="30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3880" y="7313456"/>
            <a:ext cx="7172161" cy="41828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5860" dirty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50" i="1" dirty="0">
                <a:solidFill>
                  <a:schemeClr val="bg1"/>
                </a:solidFill>
              </a:rPr>
              <a:t>University of Utah</a:t>
            </a:r>
          </a:p>
          <a:p>
            <a:endParaRPr lang="en-US" sz="4850" i="1" dirty="0">
              <a:solidFill>
                <a:schemeClr val="bg1"/>
              </a:solidFill>
            </a:endParaRPr>
          </a:p>
          <a:p>
            <a:r>
              <a:rPr lang="en-US" sz="5860" dirty="0">
                <a:solidFill>
                  <a:schemeClr val="bg1"/>
                </a:solidFill>
              </a:rPr>
              <a:t>Student or faculty</a:t>
            </a:r>
          </a:p>
          <a:p>
            <a:r>
              <a:rPr lang="en-US" sz="4850" i="1" dirty="0">
                <a:solidFill>
                  <a:schemeClr val="bg1"/>
                </a:solidFill>
              </a:rPr>
              <a:t>University of Utah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11261" y="12620920"/>
            <a:ext cx="7731838" cy="9068934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6366" dirty="0">
                <a:solidFill>
                  <a:srgbClr val="000000"/>
                </a:solidFill>
              </a:rPr>
              <a:t>II. Methods </a:t>
            </a:r>
          </a:p>
          <a:p>
            <a:endParaRPr lang="en-US" sz="3435" dirty="0"/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</a:t>
            </a: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Orrorecae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moditatior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</a:t>
            </a:r>
            <a:endParaRPr lang="en-US" sz="3435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41956" y="12605948"/>
            <a:ext cx="7731838" cy="857142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6366" dirty="0">
                <a:solidFill>
                  <a:srgbClr val="000000"/>
                </a:solidFill>
              </a:rPr>
              <a:t>III. Results </a:t>
            </a:r>
          </a:p>
          <a:p>
            <a:endParaRPr lang="en-US" sz="3435" dirty="0"/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728210" y="19018520"/>
            <a:ext cx="7732513" cy="10167760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6366" dirty="0">
                <a:solidFill>
                  <a:srgbClr val="000000"/>
                </a:solidFill>
              </a:rPr>
              <a:t>IV. Conclusions</a:t>
            </a:r>
          </a:p>
          <a:p>
            <a:endParaRPr lang="en-US" sz="3435" dirty="0"/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</a:p>
          <a:p>
            <a:endParaRPr lang="en-US" sz="3233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fugitat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earis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seribus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erfero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ommos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sincta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sedistium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excerspedis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voloreria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pero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exernate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moloreptius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a et lam,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ulluptas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vita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comnihit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435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02155" y="18952955"/>
            <a:ext cx="7747933" cy="969681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6366" dirty="0">
                <a:solidFill>
                  <a:srgbClr val="000000"/>
                </a:solidFill>
              </a:rPr>
              <a:t>V. References </a:t>
            </a:r>
            <a:endParaRPr lang="en-US" sz="7275" dirty="0">
              <a:solidFill>
                <a:srgbClr val="000000"/>
              </a:solidFill>
            </a:endParaRPr>
          </a:p>
          <a:p>
            <a:endParaRPr lang="en-US" sz="3233" dirty="0"/>
          </a:p>
          <a:p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1.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minvellab1989;224:293–304. 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2.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2012;8(8):2889–98. </a:t>
            </a:r>
          </a:p>
          <a:p>
            <a:endParaRPr lang="en-US" sz="6366" dirty="0">
              <a:solidFill>
                <a:srgbClr val="082954"/>
              </a:solidFill>
            </a:endParaRPr>
          </a:p>
          <a:p>
            <a:r>
              <a:rPr lang="en-US" sz="6366" dirty="0">
                <a:solidFill>
                  <a:srgbClr val="000000"/>
                </a:solidFill>
              </a:rPr>
              <a:t>VI. Acknowledgement</a:t>
            </a:r>
          </a:p>
          <a:p>
            <a:endParaRPr lang="en-US" sz="3435" dirty="0"/>
          </a:p>
          <a:p>
            <a:r>
              <a:rPr lang="en-US" sz="3435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Study conducted with funding from a University of Utah grant.</a:t>
            </a:r>
            <a:endParaRPr lang="en-US" sz="2122" dirty="0"/>
          </a:p>
          <a:p>
            <a:endParaRPr lang="en-US" sz="3233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42061"/>
              </p:ext>
            </p:extLst>
          </p:nvPr>
        </p:nvGraphicFramePr>
        <p:xfrm>
          <a:off x="9911262" y="7876115"/>
          <a:ext cx="16162531" cy="419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4230"/>
                <a:gridCol w="3575122"/>
                <a:gridCol w="2945698"/>
                <a:gridCol w="3347481"/>
              </a:tblGrid>
              <a:tr h="1304312"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Column</a:t>
                      </a:r>
                      <a:r>
                        <a:rPr lang="en-US" sz="3500" baseline="0" dirty="0" smtClean="0"/>
                        <a:t> 1</a:t>
                      </a:r>
                      <a:endParaRPr lang="en-US" sz="3500" dirty="0"/>
                    </a:p>
                  </a:txBody>
                  <a:tcPr marL="94761" marR="94761" marT="50243" marB="50243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Col. 2</a:t>
                      </a:r>
                      <a:endParaRPr lang="en-US" sz="3500" baseline="-25000" dirty="0"/>
                    </a:p>
                  </a:txBody>
                  <a:tcPr marL="94761" marR="94761" marT="50243" marB="50243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Col. 3</a:t>
                      </a:r>
                      <a:endParaRPr lang="en-US" sz="3500" dirty="0"/>
                    </a:p>
                  </a:txBody>
                  <a:tcPr marL="94761" marR="94761" marT="50243" marB="50243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Col. 4</a:t>
                      </a:r>
                      <a:endParaRPr lang="en-US" sz="3500" dirty="0"/>
                    </a:p>
                  </a:txBody>
                  <a:tcPr marL="94761" marR="94761" marT="50243" marB="50243" anchor="ctr">
                    <a:solidFill>
                      <a:srgbClr val="AD000E"/>
                    </a:solidFill>
                  </a:tcPr>
                </a:tc>
              </a:tr>
              <a:tr h="75758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restrum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25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60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80.543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92944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Lor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min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09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89.431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8564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Aliqui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offici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cuptas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~4.5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12.045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11432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Pliquis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doluptasi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Positive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10078642" y="22901257"/>
            <a:ext cx="15833515" cy="8755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5052" b="1" dirty="0">
                <a:solidFill>
                  <a:srgbClr val="FFFFFF"/>
                </a:solidFill>
              </a:rPr>
              <a:t>Figure 1 </a:t>
            </a:r>
            <a:r>
              <a:rPr lang="en-US" sz="5052" dirty="0">
                <a:solidFill>
                  <a:srgbClr val="FFFFFF"/>
                </a:solidFill>
              </a:rPr>
              <a:t>– Make these boxes your focal points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7055358" y="6968901"/>
            <a:ext cx="15497171" cy="875536"/>
          </a:xfrm>
          <a:prstGeom prst="rect">
            <a:avLst/>
          </a:prstGeom>
        </p:spPr>
        <p:txBody>
          <a:bodyPr wrap="square" lIns="97132" tIns="48566" rIns="97132" bIns="48566">
            <a:spAutoFit/>
          </a:bodyPr>
          <a:lstStyle/>
          <a:p>
            <a:r>
              <a:rPr lang="en-US" sz="5052" b="1" dirty="0">
                <a:solidFill>
                  <a:srgbClr val="FFFFFF"/>
                </a:solidFill>
              </a:rPr>
              <a:t>Figure 2 </a:t>
            </a:r>
            <a:r>
              <a:rPr lang="en-US" sz="5052" dirty="0">
                <a:solidFill>
                  <a:srgbClr val="FFFFFF"/>
                </a:solidFill>
              </a:rPr>
              <a:t>– Use great photos, charts and graphics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801591" y="6627065"/>
            <a:ext cx="16815082" cy="8755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5052" b="1" dirty="0">
                <a:solidFill>
                  <a:srgbClr val="000000"/>
                </a:solidFill>
              </a:rPr>
              <a:t>Table 1- </a:t>
            </a:r>
            <a:r>
              <a:rPr lang="en-US" sz="5052" dirty="0">
                <a:solidFill>
                  <a:srgbClr val="000000"/>
                </a:solidFill>
              </a:rPr>
              <a:t>A simple way to display numbers and figures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0" y="30326110"/>
            <a:ext cx="44515780" cy="3608360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>
              <a:solidFill>
                <a:srgbClr val="BE0004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4180023" y="31204917"/>
            <a:ext cx="7172161" cy="1606345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pPr algn="r"/>
            <a:r>
              <a:rPr lang="en-US" sz="2425" dirty="0">
                <a:solidFill>
                  <a:srgbClr val="FFFFFF"/>
                </a:solidFill>
              </a:rPr>
              <a:t>Student Name</a:t>
            </a:r>
          </a:p>
          <a:p>
            <a:pPr algn="r"/>
            <a:r>
              <a:rPr lang="en-US" sz="2425" dirty="0">
                <a:solidFill>
                  <a:srgbClr val="FFFFFF"/>
                </a:solidFill>
              </a:rPr>
              <a:t>University of Utah</a:t>
            </a:r>
          </a:p>
          <a:p>
            <a:pPr algn="r"/>
            <a:r>
              <a:rPr lang="en-US" sz="2425" dirty="0">
                <a:solidFill>
                  <a:srgbClr val="FFFFFF"/>
                </a:solidFill>
              </a:rPr>
              <a:t>Department Name</a:t>
            </a:r>
          </a:p>
          <a:p>
            <a:pPr algn="r"/>
            <a:r>
              <a:rPr lang="en-US" sz="2425" dirty="0">
                <a:solidFill>
                  <a:srgbClr val="FFFFFF"/>
                </a:solidFill>
              </a:rPr>
              <a:t>Email</a:t>
            </a:r>
          </a:p>
        </p:txBody>
      </p:sp>
      <p:pic>
        <p:nvPicPr>
          <p:cNvPr id="6" name="Picture 5" descr="anna_work_profile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9569" y="31260712"/>
            <a:ext cx="1130518" cy="1531517"/>
          </a:xfrm>
          <a:prstGeom prst="rect">
            <a:avLst/>
          </a:prstGeom>
        </p:spPr>
      </p:pic>
      <p:pic>
        <p:nvPicPr>
          <p:cNvPr id="13" name="Picture 12" descr="Graph exampl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2159" y="9015802"/>
            <a:ext cx="14575705" cy="83753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IMG_7784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9767" y="24141493"/>
            <a:ext cx="13897187" cy="4532548"/>
          </a:xfrm>
          <a:prstGeom prst="rect">
            <a:avLst/>
          </a:prstGeom>
        </p:spPr>
      </p:pic>
      <p:pic>
        <p:nvPicPr>
          <p:cNvPr id="5" name="Picture 4" descr="univeristy of utah copy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66" y="30695602"/>
            <a:ext cx="11219387" cy="29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64168" y="6627064"/>
            <a:ext cx="9585918" cy="11630892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>
              <a:solidFill>
                <a:srgbClr val="AD000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6627065"/>
            <a:ext cx="10841177" cy="5437213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>
              <a:solidFill>
                <a:srgbClr val="08295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9923" y="14627180"/>
            <a:ext cx="8891255" cy="138698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0567" y="1416956"/>
            <a:ext cx="28033704" cy="41828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13135" dirty="0">
                <a:solidFill>
                  <a:srgbClr val="000000"/>
                </a:solidFill>
              </a:rPr>
              <a:t>Four-column format utilizing boxed text </a:t>
            </a:r>
            <a:br>
              <a:rPr lang="en-US" sz="13135" dirty="0">
                <a:solidFill>
                  <a:srgbClr val="000000"/>
                </a:solidFill>
              </a:rPr>
            </a:br>
            <a:r>
              <a:rPr lang="en-US" sz="13135" dirty="0">
                <a:solidFill>
                  <a:srgbClr val="000000"/>
                </a:solidFill>
              </a:rPr>
              <a:t>and integrated color scheme</a:t>
            </a:r>
            <a:endParaRPr lang="en-US" sz="13135" baseline="30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9922" y="7313456"/>
            <a:ext cx="6016118" cy="41828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5860" dirty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50" i="1" dirty="0">
                <a:solidFill>
                  <a:schemeClr val="bg1"/>
                </a:solidFill>
              </a:rPr>
              <a:t>University of Utah</a:t>
            </a:r>
          </a:p>
          <a:p>
            <a:endParaRPr lang="en-US" sz="4850" i="1" dirty="0">
              <a:solidFill>
                <a:schemeClr val="bg1"/>
              </a:solidFill>
            </a:endParaRPr>
          </a:p>
          <a:p>
            <a:r>
              <a:rPr lang="en-US" sz="5860" dirty="0">
                <a:solidFill>
                  <a:schemeClr val="bg1"/>
                </a:solidFill>
              </a:rPr>
              <a:t>Student or faculty</a:t>
            </a:r>
          </a:p>
          <a:p>
            <a:r>
              <a:rPr lang="en-US" sz="4850" i="1" dirty="0">
                <a:solidFill>
                  <a:schemeClr val="bg1"/>
                </a:solidFill>
              </a:rPr>
              <a:t>University of Utah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69595" y="8539608"/>
            <a:ext cx="9585081" cy="7898957"/>
          </a:xfrm>
          <a:prstGeom prst="rect">
            <a:avLst/>
          </a:prstGeom>
          <a:noFill/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3233" dirty="0" err="1"/>
              <a:t>Em</a:t>
            </a:r>
            <a:r>
              <a:rPr lang="en-US" sz="3233" dirty="0"/>
              <a:t> </a:t>
            </a:r>
            <a:r>
              <a:rPr lang="en-US" sz="3233" dirty="0" err="1"/>
              <a:t>restrum</a:t>
            </a:r>
            <a:r>
              <a:rPr lang="en-US" sz="3233" dirty="0"/>
              <a:t> </a:t>
            </a:r>
            <a:r>
              <a:rPr lang="en-US" sz="3233" dirty="0" err="1"/>
              <a:t>aut</a:t>
            </a:r>
            <a:r>
              <a:rPr lang="en-US" sz="3233" dirty="0"/>
              <a:t> qui </a:t>
            </a:r>
            <a:r>
              <a:rPr lang="en-US" sz="3233" dirty="0" err="1"/>
              <a:t>aut</a:t>
            </a:r>
            <a:r>
              <a:rPr lang="en-US" sz="3233" dirty="0"/>
              <a:t> </a:t>
            </a:r>
            <a:r>
              <a:rPr lang="en-US" sz="3233" dirty="0" err="1"/>
              <a:t>exceptas</a:t>
            </a:r>
            <a:r>
              <a:rPr lang="en-US" sz="3233" dirty="0"/>
              <a:t> as </a:t>
            </a:r>
            <a:r>
              <a:rPr lang="en-US" sz="3233" dirty="0" err="1"/>
              <a:t>ut</a:t>
            </a:r>
            <a:r>
              <a:rPr lang="en-US" sz="3233" dirty="0"/>
              <a:t> et </a:t>
            </a:r>
            <a:r>
              <a:rPr lang="en-US" sz="3233" dirty="0" err="1"/>
              <a:t>lat</a:t>
            </a:r>
            <a:r>
              <a:rPr lang="en-US" sz="3233" dirty="0"/>
              <a:t> </a:t>
            </a:r>
            <a:r>
              <a:rPr lang="en-US" sz="3233" dirty="0" err="1"/>
              <a:t>quiatqui</a:t>
            </a:r>
            <a:r>
              <a:rPr lang="en-US" sz="3233" dirty="0"/>
              <a:t> </a:t>
            </a:r>
            <a:r>
              <a:rPr lang="en-US" sz="3233" dirty="0" err="1"/>
              <a:t>dolorem</a:t>
            </a:r>
            <a:r>
              <a:rPr lang="en-US" sz="3233" dirty="0"/>
              <a:t> </a:t>
            </a:r>
            <a:r>
              <a:rPr lang="en-US" sz="3233" dirty="0" err="1"/>
              <a:t>aut</a:t>
            </a:r>
            <a:r>
              <a:rPr lang="en-US" sz="3233" dirty="0"/>
              <a:t> </a:t>
            </a:r>
            <a:r>
              <a:rPr lang="en-US" sz="3233" dirty="0" err="1"/>
              <a:t>laut</a:t>
            </a:r>
            <a:r>
              <a:rPr lang="en-US" sz="3233" dirty="0"/>
              <a:t> </a:t>
            </a:r>
            <a:r>
              <a:rPr lang="en-US" sz="3233" dirty="0" err="1"/>
              <a:t>aspella</a:t>
            </a:r>
            <a:r>
              <a:rPr lang="en-US" sz="3233" dirty="0"/>
              <a:t> </a:t>
            </a:r>
            <a:r>
              <a:rPr lang="en-US" sz="3233" dirty="0" err="1"/>
              <a:t>ab</a:t>
            </a:r>
            <a:r>
              <a:rPr lang="en-US" sz="3233" dirty="0"/>
              <a:t> </a:t>
            </a:r>
            <a:r>
              <a:rPr lang="en-US" sz="3233" dirty="0" err="1"/>
              <a:t>ipienih</a:t>
            </a:r>
            <a:r>
              <a:rPr lang="en-US" sz="3233" dirty="0"/>
              <a:t> </a:t>
            </a:r>
            <a:r>
              <a:rPr lang="en-US" sz="3233" dirty="0" err="1"/>
              <a:t>illaut</a:t>
            </a:r>
            <a:r>
              <a:rPr lang="en-US" sz="3233" dirty="0"/>
              <a:t> </a:t>
            </a:r>
            <a:r>
              <a:rPr lang="en-US" sz="3233" dirty="0" err="1"/>
              <a:t>velia</a:t>
            </a:r>
            <a:r>
              <a:rPr lang="en-US" sz="3233" dirty="0"/>
              <a:t> </a:t>
            </a:r>
            <a:r>
              <a:rPr lang="en-US" sz="3233" dirty="0" err="1"/>
              <a:t>es</a:t>
            </a:r>
            <a:r>
              <a:rPr lang="en-US" sz="3233" dirty="0"/>
              <a:t> </a:t>
            </a:r>
            <a:r>
              <a:rPr lang="en-US" sz="3233" dirty="0" err="1"/>
              <a:t>quatur</a:t>
            </a:r>
            <a:r>
              <a:rPr lang="en-US" sz="3233" dirty="0"/>
              <a:t> as </a:t>
            </a:r>
            <a:r>
              <a:rPr lang="en-US" sz="3233" dirty="0" err="1"/>
              <a:t>voluptatiis</a:t>
            </a:r>
            <a:r>
              <a:rPr lang="en-US" sz="3233" dirty="0"/>
              <a:t> sin </a:t>
            </a:r>
            <a:r>
              <a:rPr lang="en-US" sz="3233" dirty="0" err="1"/>
              <a:t>poreiur</a:t>
            </a:r>
            <a:r>
              <a:rPr lang="en-US" sz="3233" dirty="0"/>
              <a:t> </a:t>
            </a:r>
            <a:r>
              <a:rPr lang="en-US" sz="3233" dirty="0" err="1"/>
              <a:t>si</a:t>
            </a:r>
            <a:r>
              <a:rPr lang="en-US" sz="3233" dirty="0"/>
              <a:t> con </a:t>
            </a:r>
            <a:r>
              <a:rPr lang="en-US" sz="3233" dirty="0" err="1"/>
              <a:t>repudit</a:t>
            </a:r>
            <a:r>
              <a:rPr lang="en-US" sz="3233" dirty="0"/>
              <a:t> </a:t>
            </a:r>
            <a:r>
              <a:rPr lang="en-US" sz="3233" dirty="0" err="1"/>
              <a:t>inum</a:t>
            </a:r>
            <a:r>
              <a:rPr lang="en-US" sz="3233" dirty="0"/>
              <a:t> </a:t>
            </a:r>
            <a:r>
              <a:rPr lang="en-US" sz="3233" dirty="0" err="1"/>
              <a:t>inim</a:t>
            </a:r>
            <a:r>
              <a:rPr lang="en-US" sz="3233" dirty="0"/>
              <a:t> rem </a:t>
            </a:r>
            <a:r>
              <a:rPr lang="en-US" sz="3233" dirty="0" err="1"/>
              <a:t>vernati</a:t>
            </a:r>
            <a:r>
              <a:rPr lang="en-US" sz="3233" dirty="0"/>
              <a:t> </a:t>
            </a:r>
            <a:r>
              <a:rPr lang="en-US" sz="3233" dirty="0" err="1"/>
              <a:t>untemo</a:t>
            </a:r>
            <a:r>
              <a:rPr lang="en-US" sz="3233" dirty="0"/>
              <a:t> </a:t>
            </a:r>
            <a:r>
              <a:rPr lang="en-US" sz="3233" dirty="0" err="1"/>
              <a:t>es</a:t>
            </a:r>
            <a:r>
              <a:rPr lang="en-US" sz="3233" dirty="0"/>
              <a:t> </a:t>
            </a:r>
            <a:r>
              <a:rPr lang="en-US" sz="3233" dirty="0" err="1"/>
              <a:t>aut</a:t>
            </a:r>
            <a:r>
              <a:rPr lang="en-US" sz="3233" dirty="0"/>
              <a:t> re </a:t>
            </a:r>
            <a:r>
              <a:rPr lang="en-US" sz="3233" dirty="0" err="1"/>
              <a:t>explit</a:t>
            </a:r>
            <a:r>
              <a:rPr lang="en-US" sz="3233" dirty="0"/>
              <a:t>, </a:t>
            </a:r>
            <a:r>
              <a:rPr lang="en-US" sz="3233" dirty="0" err="1"/>
              <a:t>volorro</a:t>
            </a:r>
            <a:r>
              <a:rPr lang="en-US" sz="3233" dirty="0"/>
              <a:t> </a:t>
            </a:r>
            <a:r>
              <a:rPr lang="en-US" sz="3233" dirty="0" err="1"/>
              <a:t>molore</a:t>
            </a:r>
            <a:r>
              <a:rPr lang="en-US" sz="3233" dirty="0"/>
              <a:t> </a:t>
            </a:r>
            <a:r>
              <a:rPr lang="en-US" sz="3233" dirty="0" err="1"/>
              <a:t>officit</a:t>
            </a:r>
            <a:r>
              <a:rPr lang="en-US" sz="3233" dirty="0"/>
              <a:t> </a:t>
            </a:r>
            <a:r>
              <a:rPr lang="en-US" sz="3233" dirty="0" err="1"/>
              <a:t>faccusam</a:t>
            </a:r>
            <a:r>
              <a:rPr lang="en-US" sz="3233" dirty="0"/>
              <a:t>, id mod </a:t>
            </a:r>
            <a:r>
              <a:rPr lang="en-US" sz="3233" dirty="0" err="1"/>
              <a:t>molorrore</a:t>
            </a:r>
            <a:r>
              <a:rPr lang="en-US" sz="3233" dirty="0"/>
              <a:t> most </a:t>
            </a:r>
            <a:r>
              <a:rPr lang="en-US" sz="3233" dirty="0" err="1"/>
              <a:t>maio</a:t>
            </a:r>
            <a:r>
              <a:rPr lang="en-US" sz="3233" dirty="0"/>
              <a:t>. </a:t>
            </a:r>
          </a:p>
          <a:p>
            <a:endParaRPr lang="en-US" sz="3233" dirty="0"/>
          </a:p>
          <a:p>
            <a:r>
              <a:rPr lang="en-US" sz="3233" dirty="0"/>
              <a:t>Nam </a:t>
            </a:r>
            <a:r>
              <a:rPr lang="en-US" sz="3233" dirty="0" err="1"/>
              <a:t>ipiendis</a:t>
            </a:r>
            <a:r>
              <a:rPr lang="en-US" sz="3233" dirty="0"/>
              <a:t> </a:t>
            </a:r>
            <a:r>
              <a:rPr lang="en-US" sz="3233" dirty="0" err="1"/>
              <a:t>est</a:t>
            </a:r>
            <a:r>
              <a:rPr lang="en-US" sz="3233" dirty="0"/>
              <a:t> </a:t>
            </a:r>
            <a:r>
              <a:rPr lang="en-US" sz="3233" dirty="0" err="1"/>
              <a:t>resto</a:t>
            </a:r>
            <a:r>
              <a:rPr lang="en-US" sz="3233" dirty="0"/>
              <a:t> </a:t>
            </a:r>
            <a:r>
              <a:rPr lang="en-US" sz="3233" dirty="0" err="1"/>
              <a:t>maiorepro</a:t>
            </a:r>
            <a:r>
              <a:rPr lang="en-US" sz="3233" dirty="0"/>
              <a:t> </a:t>
            </a:r>
            <a:r>
              <a:rPr lang="en-US" sz="3233" dirty="0" err="1"/>
              <a:t>demolore</a:t>
            </a:r>
            <a:r>
              <a:rPr lang="en-US" sz="3233" dirty="0"/>
              <a:t> </a:t>
            </a:r>
            <a:r>
              <a:rPr lang="en-US" sz="3233" dirty="0" err="1"/>
              <a:t>ni</a:t>
            </a:r>
            <a:r>
              <a:rPr lang="en-US" sz="3233" dirty="0"/>
              <a:t> </a:t>
            </a:r>
            <a:r>
              <a:rPr lang="en-US" sz="3233" dirty="0" err="1"/>
              <a:t>si</a:t>
            </a:r>
            <a:r>
              <a:rPr lang="en-US" sz="3233" dirty="0"/>
              <a:t> </a:t>
            </a:r>
            <a:r>
              <a:rPr lang="en-US" sz="3233" dirty="0" err="1"/>
              <a:t>auda</a:t>
            </a:r>
            <a:r>
              <a:rPr lang="en-US" sz="3233" dirty="0"/>
              <a:t> </a:t>
            </a:r>
            <a:r>
              <a:rPr lang="en-US" sz="3233" dirty="0" err="1"/>
              <a:t>volo</a:t>
            </a:r>
            <a:r>
              <a:rPr lang="en-US" sz="3233" dirty="0"/>
              <a:t> </a:t>
            </a:r>
            <a:r>
              <a:rPr lang="en-US" sz="3233" dirty="0" err="1"/>
              <a:t>volutat</a:t>
            </a:r>
            <a:r>
              <a:rPr lang="en-US" sz="3233" dirty="0"/>
              <a:t> </a:t>
            </a:r>
            <a:r>
              <a:rPr lang="en-US" sz="3233" dirty="0" err="1"/>
              <a:t>atiur</a:t>
            </a:r>
            <a:r>
              <a:rPr lang="en-US" sz="3233" dirty="0"/>
              <a:t>? </a:t>
            </a:r>
            <a:r>
              <a:rPr lang="en-US" sz="3233" dirty="0" err="1"/>
              <a:t>Borrorum</a:t>
            </a:r>
            <a:r>
              <a:rPr lang="en-US" sz="3233" dirty="0"/>
              <a:t> </a:t>
            </a:r>
            <a:r>
              <a:rPr lang="en-US" sz="3233" dirty="0" err="1"/>
              <a:t>quis</a:t>
            </a:r>
            <a:r>
              <a:rPr lang="en-US" sz="3233" dirty="0"/>
              <a:t> re </a:t>
            </a:r>
            <a:r>
              <a:rPr lang="en-US" sz="3233" dirty="0" err="1"/>
              <a:t>rerro</a:t>
            </a:r>
            <a:r>
              <a:rPr lang="en-US" sz="3233" dirty="0"/>
              <a:t> </a:t>
            </a:r>
            <a:r>
              <a:rPr lang="en-US" sz="3233" dirty="0" err="1"/>
              <a:t>quame</a:t>
            </a:r>
            <a:r>
              <a:rPr lang="en-US" sz="3233" dirty="0"/>
              <a:t> </a:t>
            </a:r>
            <a:r>
              <a:rPr lang="en-US" sz="3233" dirty="0" err="1"/>
              <a:t>corum</a:t>
            </a:r>
            <a:r>
              <a:rPr lang="en-US" sz="3233" dirty="0"/>
              <a:t> </a:t>
            </a:r>
            <a:r>
              <a:rPr lang="en-US" sz="3233" dirty="0" err="1"/>
              <a:t>quaspe</a:t>
            </a:r>
            <a:r>
              <a:rPr lang="en-US" sz="3233" dirty="0"/>
              <a:t> net ant et rem </a:t>
            </a:r>
            <a:r>
              <a:rPr lang="en-US" sz="3233" dirty="0" err="1"/>
              <a:t>quis</a:t>
            </a:r>
            <a:r>
              <a:rPr lang="en-US" sz="3233" dirty="0"/>
              <a:t> </a:t>
            </a:r>
            <a:r>
              <a:rPr lang="en-US" sz="3233" dirty="0" err="1"/>
              <a:t>eritatiunte</a:t>
            </a:r>
            <a:r>
              <a:rPr lang="en-US" sz="3233" dirty="0"/>
              <a:t> </a:t>
            </a:r>
            <a:r>
              <a:rPr lang="en-US" sz="3233" dirty="0" err="1"/>
              <a:t>nobisci</a:t>
            </a:r>
            <a:r>
              <a:rPr lang="en-US" sz="3233" dirty="0"/>
              <a:t> </a:t>
            </a:r>
            <a:r>
              <a:rPr lang="en-US" sz="3233" dirty="0" err="1"/>
              <a:t>pissendempos</a:t>
            </a:r>
            <a:r>
              <a:rPr lang="en-US" sz="3233" dirty="0"/>
              <a:t> </a:t>
            </a:r>
            <a:r>
              <a:rPr lang="en-US" sz="3233" dirty="0" err="1"/>
              <a:t>estium</a:t>
            </a:r>
            <a:r>
              <a:rPr lang="en-US" sz="3233" dirty="0"/>
              <a:t> </a:t>
            </a:r>
            <a:r>
              <a:rPr lang="en-US" sz="3233" dirty="0" err="1"/>
              <a:t>ut</a:t>
            </a:r>
            <a:r>
              <a:rPr lang="en-US" sz="3233" dirty="0"/>
              <a:t> </a:t>
            </a:r>
            <a:r>
              <a:rPr lang="en-US" sz="3233" dirty="0" err="1"/>
              <a:t>adioresequi</a:t>
            </a:r>
            <a:r>
              <a:rPr lang="en-US" sz="3233" dirty="0"/>
              <a:t> tem qui </a:t>
            </a:r>
            <a:r>
              <a:rPr lang="en-US" sz="3233" dirty="0" err="1"/>
              <a:t>impos</a:t>
            </a:r>
            <a:r>
              <a:rPr lang="en-US" sz="3233" dirty="0"/>
              <a:t> del </a:t>
            </a:r>
            <a:r>
              <a:rPr lang="en-US" sz="3233" dirty="0" err="1"/>
              <a:t>im</a:t>
            </a:r>
            <a:r>
              <a:rPr lang="en-US" sz="3233" dirty="0"/>
              <a:t> </a:t>
            </a:r>
            <a:r>
              <a:rPr lang="en-US" sz="3233" dirty="0" err="1"/>
              <a:t>fuga</a:t>
            </a:r>
            <a:r>
              <a:rPr lang="en-US" sz="3233" dirty="0"/>
              <a:t>. </a:t>
            </a:r>
            <a:r>
              <a:rPr lang="en-US" sz="3233" dirty="0" err="1"/>
              <a:t>Undiorrovidi</a:t>
            </a:r>
            <a:r>
              <a:rPr lang="en-US" sz="3233" dirty="0"/>
              <a:t> </a:t>
            </a:r>
            <a:r>
              <a:rPr lang="en-US" sz="3233" dirty="0" err="1"/>
              <a:t>iuri</a:t>
            </a:r>
            <a:r>
              <a:rPr lang="en-US" sz="3233" dirty="0"/>
              <a:t> </a:t>
            </a:r>
            <a:r>
              <a:rPr lang="en-US" sz="3233" dirty="0" err="1"/>
              <a:t>deriatquas</a:t>
            </a:r>
            <a:r>
              <a:rPr lang="en-US" sz="3233" dirty="0"/>
              <a:t> </a:t>
            </a:r>
            <a:r>
              <a:rPr lang="en-US" sz="3233" dirty="0" err="1"/>
              <a:t>aut</a:t>
            </a:r>
            <a:r>
              <a:rPr lang="en-US" sz="3233" dirty="0"/>
              <a:t> </a:t>
            </a:r>
            <a:r>
              <a:rPr lang="en-US" sz="3233" dirty="0" err="1"/>
              <a:t>aut</a:t>
            </a:r>
            <a:r>
              <a:rPr lang="en-US" sz="3233" dirty="0"/>
              <a:t> </a:t>
            </a:r>
            <a:r>
              <a:rPr lang="en-US" sz="3233" dirty="0" err="1"/>
              <a:t>minvellab</a:t>
            </a:r>
            <a:r>
              <a:rPr lang="en-US" sz="3233" dirty="0"/>
              <a:t> </a:t>
            </a:r>
            <a:r>
              <a:rPr lang="en-US" sz="3233" dirty="0" err="1"/>
              <a:t>ipitet</a:t>
            </a:r>
            <a:r>
              <a:rPr lang="en-US" sz="3233" dirty="0"/>
              <a:t> </a:t>
            </a:r>
            <a:r>
              <a:rPr lang="en-US" sz="3233" dirty="0" err="1"/>
              <a:t>quatemq</a:t>
            </a:r>
            <a:r>
              <a:rPr lang="en-US" sz="3233" dirty="0"/>
              <a:t> </a:t>
            </a:r>
            <a:r>
              <a:rPr lang="en-US" sz="3233" dirty="0" err="1"/>
              <a:t>uiaeprat</a:t>
            </a:r>
            <a:r>
              <a:rPr lang="en-US" sz="3233" dirty="0"/>
              <a:t>. </a:t>
            </a:r>
            <a:r>
              <a:rPr lang="en-US" sz="3233" dirty="0" err="1"/>
              <a:t>Orrorecae</a:t>
            </a:r>
            <a:r>
              <a:rPr lang="en-US" sz="3233" dirty="0"/>
              <a:t> </a:t>
            </a:r>
            <a:r>
              <a:rPr lang="en-US" sz="3233" dirty="0" err="1"/>
              <a:t>officto</a:t>
            </a:r>
            <a:r>
              <a:rPr lang="en-US" sz="3233" dirty="0"/>
              <a:t> </a:t>
            </a:r>
            <a:r>
              <a:rPr lang="en-US" sz="3233" dirty="0" err="1"/>
              <a:t>moditatior</a:t>
            </a:r>
            <a:endParaRPr lang="en-US" sz="3435" dirty="0"/>
          </a:p>
        </p:txBody>
      </p:sp>
      <p:sp>
        <p:nvSpPr>
          <p:cNvPr id="9" name="TextBox 8"/>
          <p:cNvSpPr txBox="1"/>
          <p:nvPr/>
        </p:nvSpPr>
        <p:spPr>
          <a:xfrm>
            <a:off x="22661448" y="8539607"/>
            <a:ext cx="9585081" cy="7898957"/>
          </a:xfrm>
          <a:prstGeom prst="rect">
            <a:avLst/>
          </a:prstGeom>
          <a:noFill/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64168" y="21047748"/>
            <a:ext cx="9585918" cy="7898957"/>
          </a:xfrm>
          <a:prstGeom prst="rect">
            <a:avLst/>
          </a:prstGeom>
          <a:noFill/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</a:p>
          <a:p>
            <a:endParaRPr lang="en-US" sz="3233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fugitat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earis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seribus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erfero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ommos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sincta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sedistium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excerspedis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voloreria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pero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exernate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moloreptius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a et lam,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ulluptas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endParaRPr lang="en-US" sz="3435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69595" y="31012797"/>
            <a:ext cx="14520457" cy="1684091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3435" dirty="0"/>
              <a:t>Study conducted with funding from a U of U Undergraduate Research and Creative Opportunity Grant and lab assistance from the U of U Department of Biology. </a:t>
            </a:r>
            <a:endParaRPr lang="en-US" sz="2122" dirty="0"/>
          </a:p>
        </p:txBody>
      </p:sp>
      <p:sp>
        <p:nvSpPr>
          <p:cNvPr id="13" name="TextBox 12"/>
          <p:cNvSpPr txBox="1"/>
          <p:nvPr/>
        </p:nvSpPr>
        <p:spPr>
          <a:xfrm>
            <a:off x="11869595" y="17209501"/>
            <a:ext cx="13115929" cy="8755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5052" b="1" dirty="0">
                <a:solidFill>
                  <a:srgbClr val="000000"/>
                </a:solidFill>
              </a:rPr>
              <a:t>Figure 1 </a:t>
            </a:r>
            <a:r>
              <a:rPr lang="en-US" sz="5052" dirty="0">
                <a:solidFill>
                  <a:srgbClr val="000000"/>
                </a:solidFill>
              </a:rPr>
              <a:t>– Make these visuals your focal points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810511" y="6968900"/>
            <a:ext cx="8742017" cy="1669190"/>
          </a:xfrm>
          <a:prstGeom prst="rect">
            <a:avLst/>
          </a:prstGeom>
        </p:spPr>
        <p:txBody>
          <a:bodyPr wrap="square" lIns="97132" tIns="48566" rIns="97132" bIns="48566">
            <a:spAutoFit/>
          </a:bodyPr>
          <a:lstStyle/>
          <a:p>
            <a:r>
              <a:rPr lang="en-US" sz="5052" b="1" dirty="0">
                <a:solidFill>
                  <a:srgbClr val="FFFFFF"/>
                </a:solidFill>
              </a:rPr>
              <a:t>Figure 2 </a:t>
            </a:r>
            <a:r>
              <a:rPr lang="en-US" sz="5052" dirty="0">
                <a:solidFill>
                  <a:srgbClr val="FFFFFF"/>
                </a:solidFill>
              </a:rPr>
              <a:t>– Use great photos, charts and graphics</a:t>
            </a:r>
          </a:p>
        </p:txBody>
      </p:sp>
      <p:pic>
        <p:nvPicPr>
          <p:cNvPr id="17" name="Picture 16" descr="ROCHbg1.ps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4392" y="29932519"/>
            <a:ext cx="8662889" cy="34622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643131" y="30344652"/>
            <a:ext cx="7172161" cy="2108842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pPr algn="r"/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Student Name</a:t>
            </a:r>
          </a:p>
          <a:p>
            <a:pPr algn="r"/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University of Utah</a:t>
            </a:r>
          </a:p>
          <a:p>
            <a:pPr algn="r"/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Department Name</a:t>
            </a:r>
          </a:p>
          <a:p>
            <a:pPr algn="r"/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Email</a:t>
            </a:r>
          </a:p>
        </p:txBody>
      </p:sp>
      <p:pic>
        <p:nvPicPr>
          <p:cNvPr id="20" name="Picture 19" descr="anna_work_profile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08518" y="30344652"/>
            <a:ext cx="1541568" cy="2088369"/>
          </a:xfrm>
          <a:prstGeom prst="rect">
            <a:avLst/>
          </a:prstGeom>
        </p:spPr>
      </p:pic>
      <p:pic>
        <p:nvPicPr>
          <p:cNvPr id="31" name="Picture 30" descr="Education graph.ai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3" t="3211" r="9309" b="33500"/>
          <a:stretch/>
        </p:blipFill>
        <p:spPr>
          <a:xfrm>
            <a:off x="33784847" y="9037420"/>
            <a:ext cx="8742017" cy="868114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2" name="TextBox 31"/>
          <p:cNvSpPr txBox="1"/>
          <p:nvPr/>
        </p:nvSpPr>
        <p:spPr>
          <a:xfrm>
            <a:off x="1949923" y="12740509"/>
            <a:ext cx="8891255" cy="1912543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pPr marL="1154887" indent="-1154887">
              <a:buAutoNum type="romanUcPeriod"/>
            </a:pPr>
            <a:r>
              <a:rPr lang="en-US" sz="6366" dirty="0">
                <a:solidFill>
                  <a:schemeClr val="bg2"/>
                </a:solidFill>
              </a:rPr>
              <a:t>Introduction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869595" y="6627065"/>
            <a:ext cx="9585081" cy="1912543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6366" dirty="0">
                <a:solidFill>
                  <a:schemeClr val="bg2"/>
                </a:solidFill>
              </a:rPr>
              <a:t>II. Methods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661449" y="6627064"/>
            <a:ext cx="9585081" cy="1912543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6366" dirty="0">
                <a:solidFill>
                  <a:schemeClr val="bg2"/>
                </a:solidFill>
              </a:rPr>
              <a:t>III. Results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365005" y="19135205"/>
            <a:ext cx="9585081" cy="1912543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6366" dirty="0">
                <a:solidFill>
                  <a:schemeClr val="bg2"/>
                </a:solidFill>
              </a:rPr>
              <a:t>IV. Conclusions</a:t>
            </a:r>
          </a:p>
        </p:txBody>
      </p:sp>
      <p:pic>
        <p:nvPicPr>
          <p:cNvPr id="38" name="Picture 37" descr="IMG_8833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08951" y="17280794"/>
            <a:ext cx="6637580" cy="11216212"/>
          </a:xfrm>
          <a:prstGeom prst="rect">
            <a:avLst/>
          </a:prstGeom>
        </p:spPr>
      </p:pic>
      <p:pic>
        <p:nvPicPr>
          <p:cNvPr id="3" name="Picture 2" descr="univeristy of uta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55" y="29776946"/>
            <a:ext cx="8614997" cy="2248515"/>
          </a:xfrm>
          <a:prstGeom prst="rect">
            <a:avLst/>
          </a:prstGeom>
        </p:spPr>
      </p:pic>
      <p:pic>
        <p:nvPicPr>
          <p:cNvPr id="26" name="Picture 25" descr="grad suppor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068" y="18195168"/>
            <a:ext cx="11776656" cy="5667331"/>
          </a:xfrm>
          <a:prstGeom prst="rect">
            <a:avLst/>
          </a:prstGeom>
        </p:spPr>
      </p:pic>
      <p:pic>
        <p:nvPicPr>
          <p:cNvPr id="12" name="Picture 11" descr="Tuition Shortfall[2]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560" y="24041627"/>
            <a:ext cx="11776656" cy="67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3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64168" y="6627064"/>
            <a:ext cx="9585918" cy="11630892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/>
          </a:p>
        </p:txBody>
      </p:sp>
      <p:sp>
        <p:nvSpPr>
          <p:cNvPr id="3" name="Rectangle 2"/>
          <p:cNvSpPr/>
          <p:nvPr/>
        </p:nvSpPr>
        <p:spPr>
          <a:xfrm>
            <a:off x="11869596" y="21147980"/>
            <a:ext cx="20376934" cy="6583913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>
              <a:solidFill>
                <a:srgbClr val="08295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6627065"/>
            <a:ext cx="10841177" cy="5437213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>
              <a:solidFill>
                <a:srgbClr val="AD000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9923" y="12703920"/>
            <a:ext cx="8891255" cy="15163242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6366" dirty="0">
                <a:solidFill>
                  <a:srgbClr val="000000"/>
                </a:solidFill>
              </a:rPr>
              <a:t>I. Introduction </a:t>
            </a:r>
          </a:p>
          <a:p>
            <a:endParaRPr lang="en-US" sz="3233" dirty="0"/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0567" y="1132486"/>
            <a:ext cx="28023425" cy="41828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13135" dirty="0">
                <a:solidFill>
                  <a:srgbClr val="000000"/>
                </a:solidFill>
                <a:latin typeface="+mj-lt"/>
              </a:rPr>
              <a:t>Four-column format utilizing boxed text </a:t>
            </a:r>
            <a:br>
              <a:rPr lang="en-US" sz="13135" dirty="0">
                <a:solidFill>
                  <a:srgbClr val="000000"/>
                </a:solidFill>
                <a:latin typeface="+mj-lt"/>
              </a:rPr>
            </a:br>
            <a:r>
              <a:rPr lang="en-US" sz="13135" dirty="0">
                <a:solidFill>
                  <a:srgbClr val="000000"/>
                </a:solidFill>
                <a:latin typeface="+mj-lt"/>
              </a:rPr>
              <a:t>and integrated color scheme</a:t>
            </a:r>
            <a:endParaRPr lang="en-US" sz="13135" baseline="30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9922" y="7313456"/>
            <a:ext cx="6016118" cy="41828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5860" dirty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50" i="1" dirty="0">
                <a:solidFill>
                  <a:schemeClr val="bg1"/>
                </a:solidFill>
              </a:rPr>
              <a:t>University of Utah</a:t>
            </a:r>
          </a:p>
          <a:p>
            <a:endParaRPr lang="en-US" sz="4850" i="1" dirty="0">
              <a:solidFill>
                <a:schemeClr val="bg1"/>
              </a:solidFill>
            </a:endParaRPr>
          </a:p>
          <a:p>
            <a:r>
              <a:rPr lang="en-US" sz="5860" dirty="0">
                <a:solidFill>
                  <a:schemeClr val="bg1"/>
                </a:solidFill>
              </a:rPr>
              <a:t>Student or faculty</a:t>
            </a:r>
          </a:p>
          <a:p>
            <a:r>
              <a:rPr lang="en-US" sz="4850" i="1" dirty="0">
                <a:solidFill>
                  <a:schemeClr val="bg1"/>
                </a:solidFill>
              </a:rPr>
              <a:t>University of Utah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58773" y="12620921"/>
            <a:ext cx="9585081" cy="8157000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6366" dirty="0">
                <a:solidFill>
                  <a:srgbClr val="000000"/>
                </a:solidFill>
              </a:rPr>
              <a:t>II. Methods </a:t>
            </a:r>
          </a:p>
          <a:p>
            <a:endParaRPr lang="en-US" sz="3435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</a:t>
            </a: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Orrorecae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moditatior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</a:t>
            </a:r>
            <a:endParaRPr lang="en-US" sz="3435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61449" y="12605948"/>
            <a:ext cx="9585081" cy="7654308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6366" dirty="0">
                <a:solidFill>
                  <a:srgbClr val="000000"/>
                </a:solidFill>
              </a:rPr>
              <a:t>III. Results </a:t>
            </a:r>
          </a:p>
          <a:p>
            <a:endParaRPr lang="en-US" sz="3435" dirty="0"/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64168" y="19159539"/>
            <a:ext cx="9585918" cy="8659689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6366" dirty="0">
                <a:solidFill>
                  <a:srgbClr val="000000"/>
                </a:solidFill>
              </a:rPr>
              <a:t>IV. Conclusions</a:t>
            </a:r>
          </a:p>
          <a:p>
            <a:endParaRPr lang="en-US" sz="3435" dirty="0"/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</a:p>
          <a:p>
            <a:endParaRPr lang="en-US" sz="3233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fugitat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earis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seribus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erfero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ommos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sincta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sedistium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excerspedis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voloreria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pero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exernate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moloreptius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a et lam,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ulluptas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vita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comnihit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435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69595" y="30901204"/>
            <a:ext cx="14520457" cy="1684091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3435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Study conducted with funding from a U of U Undergraduate Research and Creative Opportunity Grant and lab assistance from the U of U Department of Biology. </a:t>
            </a:r>
            <a:endParaRPr lang="en-US" sz="2122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52171"/>
              </p:ext>
            </p:extLst>
          </p:nvPr>
        </p:nvGraphicFramePr>
        <p:xfrm>
          <a:off x="12146648" y="7876115"/>
          <a:ext cx="20099883" cy="419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567"/>
                <a:gridCol w="4446057"/>
                <a:gridCol w="3663299"/>
                <a:gridCol w="4162960"/>
              </a:tblGrid>
              <a:tr h="1304312"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chemeClr val="bg1"/>
                          </a:solidFill>
                        </a:rPr>
                        <a:t>Column</a:t>
                      </a:r>
                      <a:r>
                        <a:rPr lang="en-US" sz="3500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3500" dirty="0">
                        <a:solidFill>
                          <a:schemeClr val="bg1"/>
                        </a:solidFill>
                      </a:endParaRPr>
                    </a:p>
                  </a:txBody>
                  <a:tcPr marL="94761" marR="94761" marT="50243" marB="50243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FFFFFF"/>
                          </a:solidFill>
                        </a:rPr>
                        <a:t>Col. 2</a:t>
                      </a:r>
                      <a:endParaRPr lang="en-US" sz="3500" baseline="-25000" dirty="0">
                        <a:solidFill>
                          <a:srgbClr val="FFFFFF"/>
                        </a:solidFill>
                      </a:endParaRPr>
                    </a:p>
                  </a:txBody>
                  <a:tcPr marL="94761" marR="94761" marT="50243" marB="50243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FFFFFF"/>
                          </a:solidFill>
                        </a:rPr>
                        <a:t>Col. 3</a:t>
                      </a:r>
                      <a:endParaRPr lang="en-US" sz="3500" dirty="0">
                        <a:solidFill>
                          <a:srgbClr val="FFFFFF"/>
                        </a:solidFill>
                      </a:endParaRPr>
                    </a:p>
                  </a:txBody>
                  <a:tcPr marL="94761" marR="94761" marT="50243" marB="50243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FFFFFF"/>
                          </a:solidFill>
                        </a:rPr>
                        <a:t>Col. 4</a:t>
                      </a:r>
                      <a:endParaRPr lang="en-US" sz="3500" dirty="0">
                        <a:solidFill>
                          <a:srgbClr val="FFFFFF"/>
                        </a:solidFill>
                      </a:endParaRPr>
                    </a:p>
                  </a:txBody>
                  <a:tcPr marL="94761" marR="94761" marT="50243" marB="50243" anchor="ctr">
                    <a:solidFill>
                      <a:srgbClr val="AD000E"/>
                    </a:solidFill>
                  </a:tcPr>
                </a:tc>
              </a:tr>
              <a:tr h="75758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restrum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25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60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80.543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92944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Lor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min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09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89.431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8564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Aliqui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offici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cuptas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~4.5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12.045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11432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Pliquis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doluptasi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Positive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4761" marR="94761" marT="50243" marB="50243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539115" y="21450565"/>
            <a:ext cx="15833515" cy="8755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5052" b="1" dirty="0">
                <a:solidFill>
                  <a:srgbClr val="FFFFFF"/>
                </a:solidFill>
              </a:rPr>
              <a:t>Figure 1 </a:t>
            </a:r>
            <a:r>
              <a:rPr lang="en-US" sz="5052" dirty="0">
                <a:solidFill>
                  <a:srgbClr val="FFFFFF"/>
                </a:solidFill>
              </a:rPr>
              <a:t>– Make these boxes your focal points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810511" y="6968900"/>
            <a:ext cx="8742017" cy="1669190"/>
          </a:xfrm>
          <a:prstGeom prst="rect">
            <a:avLst/>
          </a:prstGeom>
        </p:spPr>
        <p:txBody>
          <a:bodyPr wrap="square" lIns="97132" tIns="48566" rIns="97132" bIns="48566">
            <a:spAutoFit/>
          </a:bodyPr>
          <a:lstStyle/>
          <a:p>
            <a:r>
              <a:rPr lang="en-US" sz="5052" b="1" dirty="0">
                <a:solidFill>
                  <a:srgbClr val="FFFFFF"/>
                </a:solidFill>
              </a:rPr>
              <a:t>Figure 2 </a:t>
            </a:r>
            <a:r>
              <a:rPr lang="en-US" sz="5052" dirty="0">
                <a:solidFill>
                  <a:srgbClr val="FFFFFF"/>
                </a:solidFill>
              </a:rPr>
              <a:t>– Use great photos, charts and graphics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36976" y="6627065"/>
            <a:ext cx="16815082" cy="8755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5052" b="1" dirty="0">
                <a:solidFill>
                  <a:srgbClr val="000000"/>
                </a:solidFill>
              </a:rPr>
              <a:t>Table 1- </a:t>
            </a:r>
            <a:r>
              <a:rPr lang="en-US" sz="5052" dirty="0">
                <a:solidFill>
                  <a:srgbClr val="000000"/>
                </a:solidFill>
              </a:rPr>
              <a:t>A simple way to display numbers and figures</a:t>
            </a:r>
          </a:p>
        </p:txBody>
      </p:sp>
      <p:pic>
        <p:nvPicPr>
          <p:cNvPr id="16" name="Picture 15" descr="ROCHbg1.psd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4392" y="29932519"/>
            <a:ext cx="8662889" cy="34622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201063" y="30901205"/>
            <a:ext cx="7172161" cy="1606345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pPr algn="r"/>
            <a:r>
              <a:rPr lang="en-US" sz="2425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Student Name</a:t>
            </a:r>
          </a:p>
          <a:p>
            <a:pPr algn="r"/>
            <a:r>
              <a:rPr lang="en-US" sz="2425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University of Utah</a:t>
            </a:r>
          </a:p>
          <a:p>
            <a:pPr algn="r"/>
            <a:r>
              <a:rPr lang="en-US" sz="2425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Department Name</a:t>
            </a:r>
          </a:p>
          <a:p>
            <a:pPr algn="r"/>
            <a:r>
              <a:rPr lang="en-US" sz="2425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Email</a:t>
            </a:r>
          </a:p>
        </p:txBody>
      </p:sp>
      <p:pic>
        <p:nvPicPr>
          <p:cNvPr id="18" name="Picture 17" descr="anna_work_profile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9569" y="30901204"/>
            <a:ext cx="1130518" cy="1531517"/>
          </a:xfrm>
          <a:prstGeom prst="rect">
            <a:avLst/>
          </a:prstGeom>
        </p:spPr>
      </p:pic>
      <p:pic>
        <p:nvPicPr>
          <p:cNvPr id="23" name="Picture 22" descr="IMG_8233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0481" y="22821855"/>
            <a:ext cx="4872703" cy="4299503"/>
          </a:xfrm>
          <a:prstGeom prst="rect">
            <a:avLst/>
          </a:prstGeom>
        </p:spPr>
      </p:pic>
      <p:pic>
        <p:nvPicPr>
          <p:cNvPr id="24" name="Picture 23" descr="IMG_8227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4731" y="22821856"/>
            <a:ext cx="6449864" cy="4299909"/>
          </a:xfrm>
          <a:prstGeom prst="rect">
            <a:avLst/>
          </a:prstGeom>
        </p:spPr>
      </p:pic>
      <p:pic>
        <p:nvPicPr>
          <p:cNvPr id="25" name="Picture 24" descr="IMG_8246.t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3972" y="22821855"/>
            <a:ext cx="6449864" cy="4299910"/>
          </a:xfrm>
          <a:prstGeom prst="rect">
            <a:avLst/>
          </a:prstGeom>
        </p:spPr>
      </p:pic>
      <p:pic>
        <p:nvPicPr>
          <p:cNvPr id="26" name="Picture 25" descr="Education graph.ai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3" t="3211" r="9309" b="33500"/>
          <a:stretch/>
        </p:blipFill>
        <p:spPr>
          <a:xfrm>
            <a:off x="33784847" y="9037420"/>
            <a:ext cx="8742017" cy="868114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" name="Rectangle 26"/>
          <p:cNvSpPr/>
          <p:nvPr/>
        </p:nvSpPr>
        <p:spPr>
          <a:xfrm>
            <a:off x="11355387" y="29834571"/>
            <a:ext cx="33031894" cy="634500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>
              <a:solidFill>
                <a:srgbClr val="082954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29835045"/>
            <a:ext cx="1480566" cy="634500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>
              <a:solidFill>
                <a:srgbClr val="082954"/>
              </a:solidFill>
            </a:endParaRPr>
          </a:p>
        </p:txBody>
      </p:sp>
      <p:pic>
        <p:nvPicPr>
          <p:cNvPr id="20" name="Picture 19" descr="univeristy of utah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3" y="29051520"/>
            <a:ext cx="8858095" cy="23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2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8314936"/>
            <a:ext cx="44387280" cy="2500351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93"/>
          </a:p>
        </p:txBody>
      </p:sp>
      <p:sp>
        <p:nvSpPr>
          <p:cNvPr id="27" name="Rectangle 26"/>
          <p:cNvSpPr/>
          <p:nvPr/>
        </p:nvSpPr>
        <p:spPr>
          <a:xfrm>
            <a:off x="1949922" y="29039897"/>
            <a:ext cx="9012134" cy="2818180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>
              <a:solidFill>
                <a:srgbClr val="08295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62083"/>
            <a:ext cx="44387280" cy="1952854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>
              <a:solidFill>
                <a:srgbClr val="08295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9923" y="11540029"/>
            <a:ext cx="8891255" cy="13869826"/>
          </a:xfrm>
          <a:prstGeom prst="rect">
            <a:avLst/>
          </a:prstGeom>
          <a:solidFill>
            <a:srgbClr val="F2F2F2"/>
          </a:solidFill>
          <a:ln>
            <a:solidFill>
              <a:schemeClr val="accent2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0567" y="1132486"/>
            <a:ext cx="27931047" cy="41828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13135" dirty="0">
                <a:solidFill>
                  <a:srgbClr val="000000"/>
                </a:solidFill>
              </a:rPr>
              <a:t>Four-column format utilizing boxed text </a:t>
            </a:r>
          </a:p>
          <a:p>
            <a:r>
              <a:rPr lang="en-US" sz="13135" dirty="0">
                <a:solidFill>
                  <a:srgbClr val="000000"/>
                </a:solidFill>
              </a:rPr>
              <a:t>and integrated color scheme</a:t>
            </a:r>
            <a:endParaRPr lang="en-US" sz="13135" baseline="30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0565" y="6814271"/>
            <a:ext cx="41469522" cy="999930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5860" dirty="0">
                <a:solidFill>
                  <a:schemeClr val="bg1"/>
                </a:solidFill>
              </a:rPr>
              <a:t>Student Name, </a:t>
            </a:r>
            <a:r>
              <a:rPr lang="en-US" sz="4850" i="1" dirty="0">
                <a:solidFill>
                  <a:schemeClr val="bg1"/>
                </a:solidFill>
              </a:rPr>
              <a:t>University of Utah</a:t>
            </a:r>
            <a:r>
              <a:rPr lang="en-US" sz="5860" dirty="0">
                <a:solidFill>
                  <a:schemeClr val="bg1"/>
                </a:solidFill>
              </a:rPr>
              <a:t>|   Student or faculty, </a:t>
            </a:r>
            <a:r>
              <a:rPr lang="en-US" sz="4850" i="1" dirty="0">
                <a:solidFill>
                  <a:schemeClr val="bg1"/>
                </a:solidFill>
              </a:rPr>
              <a:t>University of Utah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69595" y="11565902"/>
            <a:ext cx="9585081" cy="7898957"/>
          </a:xfrm>
          <a:prstGeom prst="rect">
            <a:avLst/>
          </a:prstGeom>
          <a:solidFill>
            <a:srgbClr val="F2F2F2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3233" dirty="0" err="1"/>
              <a:t>Em</a:t>
            </a:r>
            <a:r>
              <a:rPr lang="en-US" sz="3233" dirty="0"/>
              <a:t> </a:t>
            </a:r>
            <a:r>
              <a:rPr lang="en-US" sz="3233" dirty="0" err="1"/>
              <a:t>restrum</a:t>
            </a:r>
            <a:r>
              <a:rPr lang="en-US" sz="3233" dirty="0"/>
              <a:t> </a:t>
            </a:r>
            <a:r>
              <a:rPr lang="en-US" sz="3233" dirty="0" err="1"/>
              <a:t>aut</a:t>
            </a:r>
            <a:r>
              <a:rPr lang="en-US" sz="3233" dirty="0"/>
              <a:t> qui </a:t>
            </a:r>
            <a:r>
              <a:rPr lang="en-US" sz="3233" dirty="0" err="1"/>
              <a:t>aut</a:t>
            </a:r>
            <a:r>
              <a:rPr lang="en-US" sz="3233" dirty="0"/>
              <a:t> </a:t>
            </a:r>
            <a:r>
              <a:rPr lang="en-US" sz="3233" dirty="0" err="1"/>
              <a:t>exceptas</a:t>
            </a:r>
            <a:r>
              <a:rPr lang="en-US" sz="3233" dirty="0"/>
              <a:t> as </a:t>
            </a:r>
            <a:r>
              <a:rPr lang="en-US" sz="3233" dirty="0" err="1"/>
              <a:t>ut</a:t>
            </a:r>
            <a:r>
              <a:rPr lang="en-US" sz="3233" dirty="0"/>
              <a:t> et </a:t>
            </a:r>
            <a:r>
              <a:rPr lang="en-US" sz="3233" dirty="0" err="1"/>
              <a:t>lat</a:t>
            </a:r>
            <a:r>
              <a:rPr lang="en-US" sz="3233" dirty="0"/>
              <a:t> </a:t>
            </a:r>
            <a:r>
              <a:rPr lang="en-US" sz="3233" dirty="0" err="1"/>
              <a:t>quiatqui</a:t>
            </a:r>
            <a:r>
              <a:rPr lang="en-US" sz="3233" dirty="0"/>
              <a:t> </a:t>
            </a:r>
            <a:r>
              <a:rPr lang="en-US" sz="3233" dirty="0" err="1"/>
              <a:t>dolorem</a:t>
            </a:r>
            <a:r>
              <a:rPr lang="en-US" sz="3233" dirty="0"/>
              <a:t> </a:t>
            </a:r>
            <a:r>
              <a:rPr lang="en-US" sz="3233" dirty="0" err="1"/>
              <a:t>aut</a:t>
            </a:r>
            <a:r>
              <a:rPr lang="en-US" sz="3233" dirty="0"/>
              <a:t> </a:t>
            </a:r>
            <a:r>
              <a:rPr lang="en-US" sz="3233" dirty="0" err="1"/>
              <a:t>laut</a:t>
            </a:r>
            <a:r>
              <a:rPr lang="en-US" sz="3233" dirty="0"/>
              <a:t> </a:t>
            </a:r>
            <a:r>
              <a:rPr lang="en-US" sz="3233" dirty="0" err="1"/>
              <a:t>aspella</a:t>
            </a:r>
            <a:r>
              <a:rPr lang="en-US" sz="3233" dirty="0"/>
              <a:t> </a:t>
            </a:r>
            <a:r>
              <a:rPr lang="en-US" sz="3233" dirty="0" err="1"/>
              <a:t>ab</a:t>
            </a:r>
            <a:r>
              <a:rPr lang="en-US" sz="3233" dirty="0"/>
              <a:t> </a:t>
            </a:r>
            <a:r>
              <a:rPr lang="en-US" sz="3233" dirty="0" err="1"/>
              <a:t>ipienih</a:t>
            </a:r>
            <a:r>
              <a:rPr lang="en-US" sz="3233" dirty="0"/>
              <a:t> </a:t>
            </a:r>
            <a:r>
              <a:rPr lang="en-US" sz="3233" dirty="0" err="1"/>
              <a:t>illaut</a:t>
            </a:r>
            <a:r>
              <a:rPr lang="en-US" sz="3233" dirty="0"/>
              <a:t> </a:t>
            </a:r>
            <a:r>
              <a:rPr lang="en-US" sz="3233" dirty="0" err="1"/>
              <a:t>velia</a:t>
            </a:r>
            <a:r>
              <a:rPr lang="en-US" sz="3233" dirty="0"/>
              <a:t> </a:t>
            </a:r>
            <a:r>
              <a:rPr lang="en-US" sz="3233" dirty="0" err="1"/>
              <a:t>es</a:t>
            </a:r>
            <a:r>
              <a:rPr lang="en-US" sz="3233" dirty="0"/>
              <a:t> </a:t>
            </a:r>
            <a:r>
              <a:rPr lang="en-US" sz="3233" dirty="0" err="1"/>
              <a:t>quatur</a:t>
            </a:r>
            <a:r>
              <a:rPr lang="en-US" sz="3233" dirty="0"/>
              <a:t> as </a:t>
            </a:r>
            <a:r>
              <a:rPr lang="en-US" sz="3233" dirty="0" err="1"/>
              <a:t>voluptatiis</a:t>
            </a:r>
            <a:r>
              <a:rPr lang="en-US" sz="3233" dirty="0"/>
              <a:t> sin </a:t>
            </a:r>
            <a:r>
              <a:rPr lang="en-US" sz="3233" dirty="0" err="1"/>
              <a:t>poreiur</a:t>
            </a:r>
            <a:r>
              <a:rPr lang="en-US" sz="3233" dirty="0"/>
              <a:t> </a:t>
            </a:r>
            <a:r>
              <a:rPr lang="en-US" sz="3233" dirty="0" err="1"/>
              <a:t>si</a:t>
            </a:r>
            <a:r>
              <a:rPr lang="en-US" sz="3233" dirty="0"/>
              <a:t> con </a:t>
            </a:r>
            <a:r>
              <a:rPr lang="en-US" sz="3233" dirty="0" err="1"/>
              <a:t>repudit</a:t>
            </a:r>
            <a:r>
              <a:rPr lang="en-US" sz="3233" dirty="0"/>
              <a:t> </a:t>
            </a:r>
            <a:r>
              <a:rPr lang="en-US" sz="3233" dirty="0" err="1"/>
              <a:t>inum</a:t>
            </a:r>
            <a:r>
              <a:rPr lang="en-US" sz="3233" dirty="0"/>
              <a:t> </a:t>
            </a:r>
            <a:r>
              <a:rPr lang="en-US" sz="3233" dirty="0" err="1"/>
              <a:t>inim</a:t>
            </a:r>
            <a:r>
              <a:rPr lang="en-US" sz="3233" dirty="0"/>
              <a:t> rem </a:t>
            </a:r>
            <a:r>
              <a:rPr lang="en-US" sz="3233" dirty="0" err="1"/>
              <a:t>vernati</a:t>
            </a:r>
            <a:r>
              <a:rPr lang="en-US" sz="3233" dirty="0"/>
              <a:t> </a:t>
            </a:r>
            <a:r>
              <a:rPr lang="en-US" sz="3233" dirty="0" err="1"/>
              <a:t>untemo</a:t>
            </a:r>
            <a:r>
              <a:rPr lang="en-US" sz="3233" dirty="0"/>
              <a:t> </a:t>
            </a:r>
            <a:r>
              <a:rPr lang="en-US" sz="3233" dirty="0" err="1"/>
              <a:t>es</a:t>
            </a:r>
            <a:r>
              <a:rPr lang="en-US" sz="3233" dirty="0"/>
              <a:t> </a:t>
            </a:r>
            <a:r>
              <a:rPr lang="en-US" sz="3233" dirty="0" err="1"/>
              <a:t>aut</a:t>
            </a:r>
            <a:r>
              <a:rPr lang="en-US" sz="3233" dirty="0"/>
              <a:t> re </a:t>
            </a:r>
            <a:r>
              <a:rPr lang="en-US" sz="3233" dirty="0" err="1"/>
              <a:t>explit</a:t>
            </a:r>
            <a:r>
              <a:rPr lang="en-US" sz="3233" dirty="0"/>
              <a:t>, </a:t>
            </a:r>
            <a:r>
              <a:rPr lang="en-US" sz="3233" dirty="0" err="1"/>
              <a:t>volorro</a:t>
            </a:r>
            <a:r>
              <a:rPr lang="en-US" sz="3233" dirty="0"/>
              <a:t> </a:t>
            </a:r>
            <a:r>
              <a:rPr lang="en-US" sz="3233" dirty="0" err="1"/>
              <a:t>molore</a:t>
            </a:r>
            <a:r>
              <a:rPr lang="en-US" sz="3233" dirty="0"/>
              <a:t> </a:t>
            </a:r>
            <a:r>
              <a:rPr lang="en-US" sz="3233" dirty="0" err="1"/>
              <a:t>officit</a:t>
            </a:r>
            <a:r>
              <a:rPr lang="en-US" sz="3233" dirty="0"/>
              <a:t> </a:t>
            </a:r>
            <a:r>
              <a:rPr lang="en-US" sz="3233" dirty="0" err="1"/>
              <a:t>faccusam</a:t>
            </a:r>
            <a:r>
              <a:rPr lang="en-US" sz="3233" dirty="0"/>
              <a:t>, id mod </a:t>
            </a:r>
            <a:r>
              <a:rPr lang="en-US" sz="3233" dirty="0" err="1"/>
              <a:t>molorrore</a:t>
            </a:r>
            <a:r>
              <a:rPr lang="en-US" sz="3233" dirty="0"/>
              <a:t> most </a:t>
            </a:r>
            <a:r>
              <a:rPr lang="en-US" sz="3233" dirty="0" err="1"/>
              <a:t>maio</a:t>
            </a:r>
            <a:r>
              <a:rPr lang="en-US" sz="3233" dirty="0"/>
              <a:t>. </a:t>
            </a:r>
          </a:p>
          <a:p>
            <a:endParaRPr lang="en-US" sz="3233" dirty="0"/>
          </a:p>
          <a:p>
            <a:r>
              <a:rPr lang="en-US" sz="3233" dirty="0"/>
              <a:t>Nam </a:t>
            </a:r>
            <a:r>
              <a:rPr lang="en-US" sz="3233" dirty="0" err="1"/>
              <a:t>ipiendis</a:t>
            </a:r>
            <a:r>
              <a:rPr lang="en-US" sz="3233" dirty="0"/>
              <a:t> </a:t>
            </a:r>
            <a:r>
              <a:rPr lang="en-US" sz="3233" dirty="0" err="1"/>
              <a:t>est</a:t>
            </a:r>
            <a:r>
              <a:rPr lang="en-US" sz="3233" dirty="0"/>
              <a:t> </a:t>
            </a:r>
            <a:r>
              <a:rPr lang="en-US" sz="3233" dirty="0" err="1"/>
              <a:t>resto</a:t>
            </a:r>
            <a:r>
              <a:rPr lang="en-US" sz="3233" dirty="0"/>
              <a:t> </a:t>
            </a:r>
            <a:r>
              <a:rPr lang="en-US" sz="3233" dirty="0" err="1"/>
              <a:t>maiorepro</a:t>
            </a:r>
            <a:r>
              <a:rPr lang="en-US" sz="3233" dirty="0"/>
              <a:t> </a:t>
            </a:r>
            <a:r>
              <a:rPr lang="en-US" sz="3233" dirty="0" err="1"/>
              <a:t>demolore</a:t>
            </a:r>
            <a:r>
              <a:rPr lang="en-US" sz="3233" dirty="0"/>
              <a:t> </a:t>
            </a:r>
            <a:r>
              <a:rPr lang="en-US" sz="3233" dirty="0" err="1"/>
              <a:t>ni</a:t>
            </a:r>
            <a:r>
              <a:rPr lang="en-US" sz="3233" dirty="0"/>
              <a:t> </a:t>
            </a:r>
            <a:r>
              <a:rPr lang="en-US" sz="3233" dirty="0" err="1"/>
              <a:t>si</a:t>
            </a:r>
            <a:r>
              <a:rPr lang="en-US" sz="3233" dirty="0"/>
              <a:t> </a:t>
            </a:r>
            <a:r>
              <a:rPr lang="en-US" sz="3233" dirty="0" err="1"/>
              <a:t>auda</a:t>
            </a:r>
            <a:r>
              <a:rPr lang="en-US" sz="3233" dirty="0"/>
              <a:t> </a:t>
            </a:r>
            <a:r>
              <a:rPr lang="en-US" sz="3233" dirty="0" err="1"/>
              <a:t>volo</a:t>
            </a:r>
            <a:r>
              <a:rPr lang="en-US" sz="3233" dirty="0"/>
              <a:t> </a:t>
            </a:r>
            <a:r>
              <a:rPr lang="en-US" sz="3233" dirty="0" err="1"/>
              <a:t>volutat</a:t>
            </a:r>
            <a:r>
              <a:rPr lang="en-US" sz="3233" dirty="0"/>
              <a:t> </a:t>
            </a:r>
            <a:r>
              <a:rPr lang="en-US" sz="3233" dirty="0" err="1"/>
              <a:t>atiur</a:t>
            </a:r>
            <a:r>
              <a:rPr lang="en-US" sz="3233" dirty="0"/>
              <a:t>? </a:t>
            </a:r>
            <a:r>
              <a:rPr lang="en-US" sz="3233" dirty="0" err="1"/>
              <a:t>Borrorum</a:t>
            </a:r>
            <a:r>
              <a:rPr lang="en-US" sz="3233" dirty="0"/>
              <a:t> </a:t>
            </a:r>
            <a:r>
              <a:rPr lang="en-US" sz="3233" dirty="0" err="1"/>
              <a:t>quis</a:t>
            </a:r>
            <a:r>
              <a:rPr lang="en-US" sz="3233" dirty="0"/>
              <a:t> re </a:t>
            </a:r>
            <a:r>
              <a:rPr lang="en-US" sz="3233" dirty="0" err="1"/>
              <a:t>rerro</a:t>
            </a:r>
            <a:r>
              <a:rPr lang="en-US" sz="3233" dirty="0"/>
              <a:t> </a:t>
            </a:r>
            <a:r>
              <a:rPr lang="en-US" sz="3233" dirty="0" err="1"/>
              <a:t>quame</a:t>
            </a:r>
            <a:r>
              <a:rPr lang="en-US" sz="3233" dirty="0"/>
              <a:t> </a:t>
            </a:r>
            <a:r>
              <a:rPr lang="en-US" sz="3233" dirty="0" err="1"/>
              <a:t>corum</a:t>
            </a:r>
            <a:r>
              <a:rPr lang="en-US" sz="3233" dirty="0"/>
              <a:t> </a:t>
            </a:r>
            <a:r>
              <a:rPr lang="en-US" sz="3233" dirty="0" err="1"/>
              <a:t>quaspe</a:t>
            </a:r>
            <a:r>
              <a:rPr lang="en-US" sz="3233" dirty="0"/>
              <a:t> net ant et rem </a:t>
            </a:r>
            <a:r>
              <a:rPr lang="en-US" sz="3233" dirty="0" err="1"/>
              <a:t>quis</a:t>
            </a:r>
            <a:r>
              <a:rPr lang="en-US" sz="3233" dirty="0"/>
              <a:t> </a:t>
            </a:r>
            <a:r>
              <a:rPr lang="en-US" sz="3233" dirty="0" err="1"/>
              <a:t>eritatiunte</a:t>
            </a:r>
            <a:r>
              <a:rPr lang="en-US" sz="3233" dirty="0"/>
              <a:t> </a:t>
            </a:r>
            <a:r>
              <a:rPr lang="en-US" sz="3233" dirty="0" err="1"/>
              <a:t>nobisci</a:t>
            </a:r>
            <a:r>
              <a:rPr lang="en-US" sz="3233" dirty="0"/>
              <a:t> </a:t>
            </a:r>
            <a:r>
              <a:rPr lang="en-US" sz="3233" dirty="0" err="1"/>
              <a:t>pissendempos</a:t>
            </a:r>
            <a:r>
              <a:rPr lang="en-US" sz="3233" dirty="0"/>
              <a:t> </a:t>
            </a:r>
            <a:r>
              <a:rPr lang="en-US" sz="3233" dirty="0" err="1"/>
              <a:t>estium</a:t>
            </a:r>
            <a:r>
              <a:rPr lang="en-US" sz="3233" dirty="0"/>
              <a:t> </a:t>
            </a:r>
            <a:r>
              <a:rPr lang="en-US" sz="3233" dirty="0" err="1"/>
              <a:t>ut</a:t>
            </a:r>
            <a:r>
              <a:rPr lang="en-US" sz="3233" dirty="0"/>
              <a:t> </a:t>
            </a:r>
            <a:r>
              <a:rPr lang="en-US" sz="3233" dirty="0" err="1"/>
              <a:t>adioresequi</a:t>
            </a:r>
            <a:r>
              <a:rPr lang="en-US" sz="3233" dirty="0"/>
              <a:t> tem qui </a:t>
            </a:r>
            <a:r>
              <a:rPr lang="en-US" sz="3233" dirty="0" err="1"/>
              <a:t>impos</a:t>
            </a:r>
            <a:r>
              <a:rPr lang="en-US" sz="3233" dirty="0"/>
              <a:t> del </a:t>
            </a:r>
            <a:r>
              <a:rPr lang="en-US" sz="3233" dirty="0" err="1"/>
              <a:t>im</a:t>
            </a:r>
            <a:r>
              <a:rPr lang="en-US" sz="3233" dirty="0"/>
              <a:t> </a:t>
            </a:r>
            <a:r>
              <a:rPr lang="en-US" sz="3233" dirty="0" err="1"/>
              <a:t>fuga</a:t>
            </a:r>
            <a:r>
              <a:rPr lang="en-US" sz="3233" dirty="0"/>
              <a:t>. </a:t>
            </a:r>
            <a:r>
              <a:rPr lang="en-US" sz="3233" dirty="0" err="1"/>
              <a:t>Undiorrovidi</a:t>
            </a:r>
            <a:r>
              <a:rPr lang="en-US" sz="3233" dirty="0"/>
              <a:t> </a:t>
            </a:r>
            <a:r>
              <a:rPr lang="en-US" sz="3233" dirty="0" err="1"/>
              <a:t>iuri</a:t>
            </a:r>
            <a:r>
              <a:rPr lang="en-US" sz="3233" dirty="0"/>
              <a:t> </a:t>
            </a:r>
            <a:r>
              <a:rPr lang="en-US" sz="3233" dirty="0" err="1"/>
              <a:t>deriatquas</a:t>
            </a:r>
            <a:r>
              <a:rPr lang="en-US" sz="3233" dirty="0"/>
              <a:t> </a:t>
            </a:r>
            <a:r>
              <a:rPr lang="en-US" sz="3233" dirty="0" err="1"/>
              <a:t>aut</a:t>
            </a:r>
            <a:r>
              <a:rPr lang="en-US" sz="3233" dirty="0"/>
              <a:t> </a:t>
            </a:r>
            <a:r>
              <a:rPr lang="en-US" sz="3233" dirty="0" err="1"/>
              <a:t>aut</a:t>
            </a:r>
            <a:r>
              <a:rPr lang="en-US" sz="3233" dirty="0"/>
              <a:t> </a:t>
            </a:r>
            <a:r>
              <a:rPr lang="en-US" sz="3233" dirty="0" err="1"/>
              <a:t>minvellab</a:t>
            </a:r>
            <a:r>
              <a:rPr lang="en-US" sz="3233" dirty="0"/>
              <a:t> </a:t>
            </a:r>
            <a:r>
              <a:rPr lang="en-US" sz="3233" dirty="0" err="1"/>
              <a:t>ipitet</a:t>
            </a:r>
            <a:r>
              <a:rPr lang="en-US" sz="3233" dirty="0"/>
              <a:t> </a:t>
            </a:r>
            <a:r>
              <a:rPr lang="en-US" sz="3233" dirty="0" err="1"/>
              <a:t>quatemq</a:t>
            </a:r>
            <a:r>
              <a:rPr lang="en-US" sz="3233" dirty="0"/>
              <a:t> </a:t>
            </a:r>
            <a:r>
              <a:rPr lang="en-US" sz="3233" dirty="0" err="1"/>
              <a:t>uiaeprat</a:t>
            </a:r>
            <a:r>
              <a:rPr lang="en-US" sz="3233" dirty="0"/>
              <a:t>. </a:t>
            </a:r>
            <a:r>
              <a:rPr lang="en-US" sz="3233" dirty="0" err="1"/>
              <a:t>Orrorecae</a:t>
            </a:r>
            <a:r>
              <a:rPr lang="en-US" sz="3233" dirty="0"/>
              <a:t> </a:t>
            </a:r>
            <a:r>
              <a:rPr lang="en-US" sz="3233" dirty="0" err="1"/>
              <a:t>officto</a:t>
            </a:r>
            <a:r>
              <a:rPr lang="en-US" sz="3233" dirty="0"/>
              <a:t> </a:t>
            </a:r>
            <a:r>
              <a:rPr lang="en-US" sz="3233" dirty="0" err="1"/>
              <a:t>moditatior</a:t>
            </a:r>
            <a:endParaRPr lang="en-US" sz="3435" dirty="0"/>
          </a:p>
        </p:txBody>
      </p:sp>
      <p:sp>
        <p:nvSpPr>
          <p:cNvPr id="8" name="TextBox 7"/>
          <p:cNvSpPr txBox="1"/>
          <p:nvPr/>
        </p:nvSpPr>
        <p:spPr>
          <a:xfrm>
            <a:off x="22661448" y="11565901"/>
            <a:ext cx="9585081" cy="7898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64168" y="22390751"/>
            <a:ext cx="9585918" cy="5411097"/>
          </a:xfrm>
          <a:prstGeom prst="rect">
            <a:avLst/>
          </a:prstGeom>
          <a:solidFill>
            <a:srgbClr val="F2F2F2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</a:p>
          <a:p>
            <a:endParaRPr lang="en-US" sz="3233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endParaRPr lang="en-US" sz="3435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9923" y="26107383"/>
            <a:ext cx="8891255" cy="2234530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3435" dirty="0"/>
              <a:t>Study conducted with funding from a U of U Undergraduate Research and Creative Opportunity Grant and lab assistance from the U of U Department of Biology. </a:t>
            </a:r>
            <a:endParaRPr lang="en-US" sz="2122" dirty="0"/>
          </a:p>
        </p:txBody>
      </p:sp>
      <p:sp>
        <p:nvSpPr>
          <p:cNvPr id="11" name="TextBox 10"/>
          <p:cNvSpPr txBox="1"/>
          <p:nvPr/>
        </p:nvSpPr>
        <p:spPr>
          <a:xfrm>
            <a:off x="11869595" y="20050455"/>
            <a:ext cx="13115929" cy="8755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5052" b="1" dirty="0">
                <a:solidFill>
                  <a:srgbClr val="000000"/>
                </a:solidFill>
              </a:rPr>
              <a:t>Figure 1 </a:t>
            </a:r>
            <a:r>
              <a:rPr lang="en-US" sz="5052" dirty="0">
                <a:solidFill>
                  <a:srgbClr val="000000"/>
                </a:solidFill>
              </a:rPr>
              <a:t>– Make these visuals your focal points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810511" y="9481834"/>
            <a:ext cx="8742017" cy="1669190"/>
          </a:xfrm>
          <a:prstGeom prst="rect">
            <a:avLst/>
          </a:prstGeom>
        </p:spPr>
        <p:txBody>
          <a:bodyPr wrap="square" lIns="97132" tIns="48566" rIns="97132" bIns="48566">
            <a:spAutoFit/>
          </a:bodyPr>
          <a:lstStyle/>
          <a:p>
            <a:r>
              <a:rPr lang="en-US" sz="5052" b="1" dirty="0">
                <a:solidFill>
                  <a:srgbClr val="000000"/>
                </a:solidFill>
              </a:rPr>
              <a:t>Figure 2 </a:t>
            </a:r>
            <a:r>
              <a:rPr lang="en-US" sz="5052" dirty="0">
                <a:solidFill>
                  <a:srgbClr val="000000"/>
                </a:solidFill>
              </a:rPr>
              <a:t>– Use great photos, charts and graphics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49555" y="29434931"/>
            <a:ext cx="6712501" cy="2108842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3233" dirty="0">
                <a:solidFill>
                  <a:schemeClr val="bg1"/>
                </a:solidFill>
              </a:rPr>
              <a:t>Student Name</a:t>
            </a:r>
          </a:p>
          <a:p>
            <a:r>
              <a:rPr lang="en-US" sz="3233" dirty="0">
                <a:solidFill>
                  <a:schemeClr val="bg1"/>
                </a:solidFill>
              </a:rPr>
              <a:t>University of Utah</a:t>
            </a:r>
          </a:p>
          <a:p>
            <a:r>
              <a:rPr lang="en-US" sz="3233" dirty="0">
                <a:solidFill>
                  <a:schemeClr val="bg1"/>
                </a:solidFill>
              </a:rPr>
              <a:t>Department Name</a:t>
            </a:r>
          </a:p>
          <a:p>
            <a:r>
              <a:rPr lang="en-US" sz="3233" dirty="0">
                <a:solidFill>
                  <a:schemeClr val="bg1"/>
                </a:solidFill>
              </a:rPr>
              <a:t>Email</a:t>
            </a:r>
          </a:p>
        </p:txBody>
      </p:sp>
      <p:pic>
        <p:nvPicPr>
          <p:cNvPr id="15" name="Picture 14" descr="anna_work_profile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681" y="29434931"/>
            <a:ext cx="1541568" cy="2088369"/>
          </a:xfrm>
          <a:prstGeom prst="rect">
            <a:avLst/>
          </a:prstGeom>
        </p:spPr>
      </p:pic>
      <p:pic>
        <p:nvPicPr>
          <p:cNvPr id="18" name="Picture 17" descr="Education graph.ai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3" t="3211" r="9309" b="33500"/>
          <a:stretch/>
        </p:blipFill>
        <p:spPr>
          <a:xfrm>
            <a:off x="33810511" y="11026669"/>
            <a:ext cx="8742017" cy="868114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9" name="TextBox 18"/>
          <p:cNvSpPr txBox="1"/>
          <p:nvPr/>
        </p:nvSpPr>
        <p:spPr>
          <a:xfrm>
            <a:off x="1949923" y="9653358"/>
            <a:ext cx="8891255" cy="1912543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pPr marL="1154887" indent="-1154887">
              <a:buAutoNum type="romanUcPeriod"/>
            </a:pPr>
            <a:r>
              <a:rPr lang="en-US" sz="6366" dirty="0">
                <a:solidFill>
                  <a:schemeClr val="bg1"/>
                </a:solidFill>
              </a:rPr>
              <a:t>Introduction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869595" y="9653359"/>
            <a:ext cx="9585081" cy="1912543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6366" dirty="0">
                <a:solidFill>
                  <a:srgbClr val="FFFFFF"/>
                </a:solidFill>
              </a:rPr>
              <a:t>II. Methods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661449" y="9653358"/>
            <a:ext cx="9585081" cy="1912543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6366" dirty="0">
                <a:solidFill>
                  <a:srgbClr val="FFFFFF"/>
                </a:solidFill>
              </a:rPr>
              <a:t>III. Results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365005" y="20478208"/>
            <a:ext cx="9585081" cy="1912543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6366" dirty="0">
                <a:solidFill>
                  <a:srgbClr val="FFFFFF"/>
                </a:solidFill>
              </a:rPr>
              <a:t>IV. Conclusions</a:t>
            </a:r>
          </a:p>
        </p:txBody>
      </p:sp>
      <p:pic>
        <p:nvPicPr>
          <p:cNvPr id="24" name="Picture 23" descr="IMG_8833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08951" y="20307088"/>
            <a:ext cx="6637580" cy="11216212"/>
          </a:xfrm>
          <a:prstGeom prst="rect">
            <a:avLst/>
          </a:prstGeom>
        </p:spPr>
      </p:pic>
      <p:pic>
        <p:nvPicPr>
          <p:cNvPr id="17" name="Picture 16" descr="univeristy of uta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169" y="28755182"/>
            <a:ext cx="9949877" cy="2596918"/>
          </a:xfrm>
          <a:prstGeom prst="rect">
            <a:avLst/>
          </a:prstGeom>
        </p:spPr>
      </p:pic>
      <p:pic>
        <p:nvPicPr>
          <p:cNvPr id="16" name="Picture 15" descr="grad suppo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39" y="20994756"/>
            <a:ext cx="10931219" cy="5260478"/>
          </a:xfrm>
          <a:prstGeom prst="rect">
            <a:avLst/>
          </a:prstGeom>
        </p:spPr>
      </p:pic>
      <p:pic>
        <p:nvPicPr>
          <p:cNvPr id="28" name="Picture 27" descr="Tuition Shortfall[2]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595" y="26328558"/>
            <a:ext cx="11090242" cy="63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5270273" y="20855501"/>
            <a:ext cx="13415767" cy="11938654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93"/>
          </a:p>
        </p:txBody>
      </p:sp>
      <p:sp>
        <p:nvSpPr>
          <p:cNvPr id="11" name="TextBox 10"/>
          <p:cNvSpPr txBox="1"/>
          <p:nvPr/>
        </p:nvSpPr>
        <p:spPr>
          <a:xfrm>
            <a:off x="15737492" y="22028723"/>
            <a:ext cx="12437935" cy="87553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5052" b="1" dirty="0">
                <a:solidFill>
                  <a:srgbClr val="000000"/>
                </a:solidFill>
              </a:rPr>
              <a:t>Figure 1 </a:t>
            </a:r>
            <a:r>
              <a:rPr lang="en-US" sz="5052" dirty="0">
                <a:solidFill>
                  <a:srgbClr val="000000"/>
                </a:solidFill>
              </a:rPr>
              <a:t>– Make these visuals your focal points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49923" y="29922511"/>
            <a:ext cx="12444652" cy="2818180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93"/>
          </a:p>
        </p:txBody>
      </p:sp>
      <p:sp>
        <p:nvSpPr>
          <p:cNvPr id="3" name="Rectangle 2"/>
          <p:cNvSpPr/>
          <p:nvPr/>
        </p:nvSpPr>
        <p:spPr>
          <a:xfrm>
            <a:off x="0" y="6362083"/>
            <a:ext cx="44387280" cy="1952854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32" tIns="48566" rIns="97132" bIns="48566" rtlCol="0" anchor="ctr"/>
          <a:lstStyle/>
          <a:p>
            <a:pPr algn="ctr"/>
            <a:endParaRPr lang="en-US" sz="8793">
              <a:solidFill>
                <a:srgbClr val="08295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0566" y="1132486"/>
            <a:ext cx="28081176" cy="4140726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13135" dirty="0">
                <a:solidFill>
                  <a:srgbClr val="00003D"/>
                </a:solidFill>
              </a:rPr>
              <a:t>Three-column format utilizing boxed text </a:t>
            </a:r>
          </a:p>
          <a:p>
            <a:r>
              <a:rPr lang="en-US" sz="13135" dirty="0">
                <a:solidFill>
                  <a:srgbClr val="00003D"/>
                </a:solidFill>
              </a:rPr>
              <a:t>and integrated color scheme</a:t>
            </a:r>
            <a:endParaRPr lang="en-US" sz="13135" baseline="30000" dirty="0">
              <a:solidFill>
                <a:srgbClr val="00003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0565" y="6814271"/>
            <a:ext cx="41469522" cy="999930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5860" dirty="0">
                <a:solidFill>
                  <a:schemeClr val="bg1"/>
                </a:solidFill>
              </a:rPr>
              <a:t>Student Name, </a:t>
            </a:r>
            <a:r>
              <a:rPr lang="en-US" sz="4850" i="1" dirty="0">
                <a:solidFill>
                  <a:schemeClr val="bg1"/>
                </a:solidFill>
              </a:rPr>
              <a:t>University of Utah </a:t>
            </a:r>
            <a:r>
              <a:rPr lang="en-US" sz="5860" dirty="0">
                <a:solidFill>
                  <a:schemeClr val="bg1"/>
                </a:solidFill>
              </a:rPr>
              <a:t>   |   Student or faculty, </a:t>
            </a:r>
            <a:r>
              <a:rPr lang="en-US" sz="4850" i="1" dirty="0">
                <a:solidFill>
                  <a:schemeClr val="bg1"/>
                </a:solidFill>
              </a:rPr>
              <a:t>University of Utah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34319" y="30484656"/>
            <a:ext cx="13415766" cy="1684091"/>
          </a:xfrm>
          <a:prstGeom prst="rect">
            <a:avLst/>
          </a:prstGeom>
          <a:noFill/>
        </p:spPr>
        <p:txBody>
          <a:bodyPr wrap="square" lIns="97132" tIns="48566" rIns="97132" bIns="48566" rtlCol="0">
            <a:spAutoFit/>
          </a:bodyPr>
          <a:lstStyle/>
          <a:p>
            <a:r>
              <a:rPr lang="en-US" sz="3435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Study conducted with funding from a U of U Undergraduate Research and Creative Opportunity Grant and lab assistance from the U of U Department of Biology. </a:t>
            </a:r>
            <a:endParaRPr lang="en-US" sz="2122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49923" y="26794262"/>
            <a:ext cx="12444652" cy="2818180"/>
            <a:chOff x="1929820" y="27098148"/>
            <a:chExt cx="12316357" cy="2789127"/>
          </a:xfrm>
          <a:solidFill>
            <a:srgbClr val="AD000E"/>
          </a:solidFill>
        </p:grpSpPr>
        <p:sp>
          <p:nvSpPr>
            <p:cNvPr id="27" name="Rectangle 26"/>
            <p:cNvSpPr/>
            <p:nvPr/>
          </p:nvSpPr>
          <p:spPr>
            <a:xfrm>
              <a:off x="1929820" y="27098148"/>
              <a:ext cx="12316357" cy="278912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7132" tIns="48566" rIns="97132" bIns="48566" rtlCol="0" anchor="ctr"/>
            <a:lstStyle/>
            <a:p>
              <a:pPr algn="ctr"/>
              <a:endParaRPr lang="en-US" sz="8793">
                <a:solidFill>
                  <a:srgbClr val="082954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15485" y="27501237"/>
              <a:ext cx="6643300" cy="2087101"/>
            </a:xfrm>
            <a:prstGeom prst="rect">
              <a:avLst/>
            </a:prstGeom>
            <a:grpFill/>
          </p:spPr>
          <p:txBody>
            <a:bodyPr wrap="square" lIns="97132" tIns="48566" rIns="97132" bIns="48566" rtlCol="0">
              <a:spAutoFit/>
            </a:bodyPr>
            <a:lstStyle/>
            <a:p>
              <a:pPr algn="r"/>
              <a:r>
                <a:rPr lang="en-US" sz="3233" dirty="0">
                  <a:solidFill>
                    <a:schemeClr val="bg1"/>
                  </a:solidFill>
                </a:rPr>
                <a:t>Student Name</a:t>
              </a:r>
            </a:p>
            <a:p>
              <a:pPr algn="r"/>
              <a:r>
                <a:rPr lang="en-US" sz="3233" dirty="0">
                  <a:solidFill>
                    <a:schemeClr val="bg1"/>
                  </a:solidFill>
                </a:rPr>
                <a:t>University of Utah</a:t>
              </a:r>
            </a:p>
            <a:p>
              <a:pPr algn="r"/>
              <a:r>
                <a:rPr lang="en-US" sz="3233" dirty="0">
                  <a:solidFill>
                    <a:schemeClr val="bg1"/>
                  </a:solidFill>
                </a:rPr>
                <a:t>Department Name</a:t>
              </a:r>
            </a:p>
            <a:p>
              <a:pPr algn="r"/>
              <a:r>
                <a:rPr lang="en-US" sz="3233" dirty="0">
                  <a:solidFill>
                    <a:schemeClr val="bg1"/>
                  </a:solidFill>
                </a:rPr>
                <a:t>Email</a:t>
              </a:r>
            </a:p>
          </p:txBody>
        </p:sp>
        <p:pic>
          <p:nvPicPr>
            <p:cNvPr id="15" name="Picture 14" descr="anna_work_profile.ti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86062" y="27501237"/>
              <a:ext cx="1525676" cy="2066839"/>
            </a:xfrm>
            <a:prstGeom prst="rect">
              <a:avLst/>
            </a:prstGeom>
            <a:grpFill/>
          </p:spPr>
        </p:pic>
      </p:grpSp>
      <p:sp>
        <p:nvSpPr>
          <p:cNvPr id="4" name="TextBox 3"/>
          <p:cNvSpPr txBox="1"/>
          <p:nvPr/>
        </p:nvSpPr>
        <p:spPr>
          <a:xfrm>
            <a:off x="1949923" y="11540029"/>
            <a:ext cx="12444652" cy="148649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lIns="461963" tIns="461963" rIns="461963" bIns="461963" numCol="2" spcCol="457200" rtlCol="0">
            <a:spAutoFit/>
          </a:bodyPr>
          <a:lstStyle/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	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33" dirty="0"/>
          </a:p>
          <a:p>
            <a:endParaRPr lang="en-US" sz="3233" dirty="0"/>
          </a:p>
          <a:p>
            <a:r>
              <a:rPr lang="en-US" sz="3233" dirty="0" err="1"/>
              <a:t>plandia</a:t>
            </a:r>
            <a:r>
              <a:rPr lang="en-US" sz="3233" dirty="0"/>
              <a:t> </a:t>
            </a:r>
            <a:r>
              <a:rPr lang="en-US" sz="3233" dirty="0" err="1"/>
              <a:t>coribeate</a:t>
            </a:r>
            <a:r>
              <a:rPr lang="en-US" sz="3233" dirty="0"/>
              <a:t> </a:t>
            </a:r>
            <a:r>
              <a:rPr lang="en-US" sz="3233" dirty="0" err="1"/>
              <a:t>paritatem</a:t>
            </a:r>
            <a:r>
              <a:rPr lang="en-US" sz="3233" dirty="0"/>
              <a:t> </a:t>
            </a:r>
            <a:r>
              <a:rPr lang="en-US" sz="3233" dirty="0" err="1"/>
              <a:t>faceper</a:t>
            </a:r>
            <a:r>
              <a:rPr lang="en-US" sz="3233" dirty="0"/>
              <a:t> </a:t>
            </a:r>
            <a:r>
              <a:rPr lang="en-US" sz="3233" dirty="0" err="1"/>
              <a:t>estendit</a:t>
            </a:r>
            <a:r>
              <a:rPr lang="en-US" sz="3233" dirty="0"/>
              <a:t> maxim </a:t>
            </a:r>
            <a:r>
              <a:rPr lang="en-US" sz="3233" dirty="0" err="1"/>
              <a:t>audae</a:t>
            </a:r>
            <a:r>
              <a:rPr lang="en-US" sz="3233" dirty="0"/>
              <a:t> </a:t>
            </a:r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r>
              <a:rPr lang="en-US" sz="3233" dirty="0" err="1">
                <a:solidFill>
                  <a:srgbClr val="42403F"/>
                </a:solidFill>
              </a:rPr>
              <a:t>Lor</a:t>
            </a:r>
            <a:r>
              <a:rPr lang="en-US" sz="3233" dirty="0">
                <a:solidFill>
                  <a:srgbClr val="42403F"/>
                </a:solidFill>
              </a:rPr>
              <a:t> min </a:t>
            </a:r>
            <a:r>
              <a:rPr lang="en-US" sz="3233" dirty="0" err="1">
                <a:solidFill>
                  <a:srgbClr val="42403F"/>
                </a:solidFill>
              </a:rPr>
              <a:t>eum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facestiat</a:t>
            </a:r>
            <a:r>
              <a:rPr lang="en-US" sz="3233" dirty="0">
                <a:solidFill>
                  <a:srgbClr val="42403F"/>
                </a:solidFill>
              </a:rPr>
              <a:t>. </a:t>
            </a:r>
            <a:r>
              <a:rPr lang="en-US" sz="3233" dirty="0" err="1">
                <a:solidFill>
                  <a:srgbClr val="42403F"/>
                </a:solidFill>
              </a:rPr>
              <a:t>Voluptur</a:t>
            </a:r>
            <a:r>
              <a:rPr lang="en-US" sz="3233" dirty="0">
                <a:solidFill>
                  <a:srgbClr val="42403F"/>
                </a:solidFill>
              </a:rPr>
              <a:t> rem </a:t>
            </a:r>
            <a:r>
              <a:rPr lang="en-US" sz="3233" dirty="0" err="1">
                <a:solidFill>
                  <a:srgbClr val="42403F"/>
                </a:solidFill>
              </a:rPr>
              <a:t>ius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quiatis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molorum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hicimus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apicim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quate</a:t>
            </a:r>
            <a:r>
              <a:rPr lang="en-US" sz="3233" dirty="0">
                <a:solidFill>
                  <a:srgbClr val="42403F"/>
                </a:solidFill>
              </a:rPr>
              <a:t> re </a:t>
            </a:r>
            <a:r>
              <a:rPr lang="en-US" sz="3233" dirty="0" err="1">
                <a:solidFill>
                  <a:srgbClr val="42403F"/>
                </a:solidFill>
              </a:rPr>
              <a:t>dem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aut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es</a:t>
            </a:r>
            <a:r>
              <a:rPr lang="en-US" sz="3233" dirty="0">
                <a:solidFill>
                  <a:srgbClr val="42403F"/>
                </a:solidFill>
              </a:rPr>
              <a:t> qui </a:t>
            </a:r>
            <a:r>
              <a:rPr lang="en-US" sz="3233" dirty="0" err="1">
                <a:solidFill>
                  <a:srgbClr val="42403F"/>
                </a:solidFill>
              </a:rPr>
              <a:t>nimus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sunt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utaspellab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idererum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quatus</a:t>
            </a:r>
            <a:r>
              <a:rPr lang="en-US" sz="3233" dirty="0">
                <a:solidFill>
                  <a:srgbClr val="42403F"/>
                </a:solidFill>
              </a:rPr>
              <a:t>.</a:t>
            </a:r>
          </a:p>
          <a:p>
            <a:endParaRPr lang="en-US" sz="3233" dirty="0">
              <a:solidFill>
                <a:srgbClr val="42403F"/>
              </a:solidFill>
            </a:endParaRPr>
          </a:p>
          <a:p>
            <a:r>
              <a:rPr lang="en-US" sz="3233" dirty="0" err="1">
                <a:solidFill>
                  <a:srgbClr val="42403F"/>
                </a:solidFill>
              </a:rPr>
              <a:t>pliquis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doluptasi</a:t>
            </a:r>
            <a:r>
              <a:rPr lang="en-US" sz="3233" dirty="0">
                <a:solidFill>
                  <a:srgbClr val="42403F"/>
                </a:solidFill>
              </a:rPr>
              <a:t> ne se </a:t>
            </a:r>
            <a:r>
              <a:rPr lang="en-US" sz="3233" dirty="0" err="1">
                <a:solidFill>
                  <a:srgbClr val="42403F"/>
                </a:solidFill>
              </a:rPr>
              <a:t>sim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evel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ius</a:t>
            </a:r>
            <a:r>
              <a:rPr lang="en-US" sz="3233" dirty="0">
                <a:solidFill>
                  <a:srgbClr val="42403F"/>
                </a:solidFill>
              </a:rPr>
              <a:t> quid </a:t>
            </a:r>
            <a:r>
              <a:rPr lang="en-US" sz="3233" dirty="0" err="1">
                <a:solidFill>
                  <a:srgbClr val="42403F"/>
                </a:solidFill>
              </a:rPr>
              <a:t>quunt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volupta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tiundistrume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atibus</a:t>
            </a:r>
            <a:r>
              <a:rPr lang="en-US" sz="3233" dirty="0">
                <a:solidFill>
                  <a:srgbClr val="42403F"/>
                </a:solidFill>
              </a:rPr>
              <a:t> vid min </a:t>
            </a:r>
            <a:r>
              <a:rPr lang="en-US" sz="3233" dirty="0" err="1">
                <a:solidFill>
                  <a:srgbClr val="42403F"/>
                </a:solidFill>
              </a:rPr>
              <a:t>rehendae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nobis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doluptatur</a:t>
            </a:r>
            <a:r>
              <a:rPr lang="en-US" sz="3233" dirty="0">
                <a:solidFill>
                  <a:srgbClr val="42403F"/>
                </a:solidFill>
              </a:rPr>
              <a:t>  </a:t>
            </a:r>
          </a:p>
          <a:p>
            <a:r>
              <a:rPr lang="en-US" sz="3233" dirty="0" err="1">
                <a:solidFill>
                  <a:srgbClr val="42403F"/>
                </a:solidFill>
              </a:rPr>
              <a:t>sumquis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vel</a:t>
            </a:r>
            <a:r>
              <a:rPr lang="en-US" sz="3233" dirty="0">
                <a:solidFill>
                  <a:srgbClr val="42403F"/>
                </a:solidFill>
              </a:rPr>
              <a:t> id </a:t>
            </a:r>
            <a:r>
              <a:rPr lang="en-US" sz="3233" dirty="0" err="1">
                <a:solidFill>
                  <a:srgbClr val="42403F"/>
                </a:solidFill>
              </a:rPr>
              <a:t>quossent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vit</a:t>
            </a:r>
            <a:r>
              <a:rPr lang="en-US" sz="3233" dirty="0">
                <a:solidFill>
                  <a:srgbClr val="42403F"/>
                </a:solidFill>
              </a:rPr>
              <a:t> </a:t>
            </a:r>
            <a:r>
              <a:rPr lang="en-US" sz="3233" dirty="0" err="1">
                <a:solidFill>
                  <a:srgbClr val="42403F"/>
                </a:solidFill>
              </a:rPr>
              <a:t>omni</a:t>
            </a:r>
            <a:endParaRPr lang="en-US" sz="3233" dirty="0">
              <a:solidFill>
                <a:srgbClr val="42403F"/>
              </a:solidFill>
            </a:endParaRPr>
          </a:p>
          <a:p>
            <a:r>
              <a:rPr lang="en-US" sz="3233" dirty="0"/>
              <a:t> </a:t>
            </a:r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</p:txBody>
      </p:sp>
      <p:sp>
        <p:nvSpPr>
          <p:cNvPr id="19" name="TextBox 18"/>
          <p:cNvSpPr txBox="1"/>
          <p:nvPr/>
        </p:nvSpPr>
        <p:spPr>
          <a:xfrm>
            <a:off x="1949923" y="9653358"/>
            <a:ext cx="12444652" cy="1912543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pPr marL="1154887" indent="-1154887">
              <a:buAutoNum type="romanUcPeriod"/>
            </a:pPr>
            <a:r>
              <a:rPr lang="en-US" sz="6366" dirty="0">
                <a:solidFill>
                  <a:schemeClr val="bg2"/>
                </a:solidFill>
              </a:rPr>
              <a:t>Introduction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70273" y="11565902"/>
            <a:ext cx="13415767" cy="8987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numCol="2" spcCol="457200" rtlCol="0">
            <a:spAutoFit/>
          </a:bodyPr>
          <a:lstStyle/>
          <a:p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Orrorecae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officto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moditatior</a:t>
            </a:r>
            <a:endParaRPr lang="en-US" sz="3637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637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</a:p>
          <a:p>
            <a:endParaRPr lang="en-US" sz="4042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42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4042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37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637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637" dirty="0"/>
          </a:p>
          <a:p>
            <a:endParaRPr lang="en-US" sz="3637" dirty="0"/>
          </a:p>
          <a:p>
            <a:endParaRPr lang="en-US" sz="3637" dirty="0"/>
          </a:p>
          <a:p>
            <a:endParaRPr lang="en-US" sz="3637" dirty="0"/>
          </a:p>
          <a:p>
            <a:endParaRPr lang="en-US" sz="3637" dirty="0"/>
          </a:p>
          <a:p>
            <a:endParaRPr lang="en-US" sz="3435" dirty="0"/>
          </a:p>
        </p:txBody>
      </p:sp>
      <p:sp>
        <p:nvSpPr>
          <p:cNvPr id="20" name="TextBox 19"/>
          <p:cNvSpPr txBox="1"/>
          <p:nvPr/>
        </p:nvSpPr>
        <p:spPr>
          <a:xfrm>
            <a:off x="15270273" y="9653359"/>
            <a:ext cx="13415767" cy="1912543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6366" dirty="0">
                <a:solidFill>
                  <a:schemeClr val="bg2"/>
                </a:solidFill>
              </a:rPr>
              <a:t>II. Methods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61740" y="11565901"/>
            <a:ext cx="13415767" cy="88941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numCol="2" spcCol="457200" rtlCol="0">
            <a:spAutoFit/>
          </a:bodyPr>
          <a:lstStyle/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  <a:p>
            <a:endParaRPr lang="en-US" sz="3233" dirty="0"/>
          </a:p>
        </p:txBody>
      </p:sp>
      <p:sp>
        <p:nvSpPr>
          <p:cNvPr id="21" name="TextBox 20"/>
          <p:cNvSpPr txBox="1"/>
          <p:nvPr/>
        </p:nvSpPr>
        <p:spPr>
          <a:xfrm>
            <a:off x="29561741" y="9653358"/>
            <a:ext cx="13415767" cy="1912543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6366" dirty="0">
                <a:solidFill>
                  <a:schemeClr val="bg2"/>
                </a:solidFill>
              </a:rPr>
              <a:t>III. Results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561741" y="22646026"/>
            <a:ext cx="13415767" cy="74013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numCol="2" spcCol="457200" rtlCol="0">
            <a:spAutoFit/>
          </a:bodyPr>
          <a:lstStyle/>
          <a:p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33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33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</a:t>
            </a:r>
            <a:r>
              <a:rPr lang="en-US" sz="32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561742" y="20733483"/>
            <a:ext cx="13415767" cy="1912543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61963" tIns="461963" rIns="461963" bIns="461963" rtlCol="0">
            <a:spAutoFit/>
          </a:bodyPr>
          <a:lstStyle/>
          <a:p>
            <a:r>
              <a:rPr lang="en-US" sz="6366" dirty="0">
                <a:solidFill>
                  <a:schemeClr val="bg2"/>
                </a:solidFill>
              </a:rPr>
              <a:t>IV. Conclusions</a:t>
            </a:r>
          </a:p>
        </p:txBody>
      </p:sp>
      <p:pic>
        <p:nvPicPr>
          <p:cNvPr id="32" name="Picture 31" descr="sample graph 3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0733" y="12001405"/>
            <a:ext cx="6349352" cy="6289734"/>
          </a:xfrm>
          <a:prstGeom prst="rect">
            <a:avLst/>
          </a:prstGeom>
        </p:spPr>
      </p:pic>
      <p:pic>
        <p:nvPicPr>
          <p:cNvPr id="34" name="Picture 33" descr="IMG_9335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682" y="18962254"/>
            <a:ext cx="11551963" cy="69197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66383" y="16328496"/>
            <a:ext cx="186655" cy="1460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793" dirty="0"/>
          </a:p>
        </p:txBody>
      </p:sp>
      <p:pic>
        <p:nvPicPr>
          <p:cNvPr id="2" name="Picture 1" descr="univeristy of uta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22" y="29998766"/>
            <a:ext cx="10138806" cy="2646229"/>
          </a:xfrm>
          <a:prstGeom prst="rect">
            <a:avLst/>
          </a:prstGeom>
        </p:spPr>
      </p:pic>
      <p:pic>
        <p:nvPicPr>
          <p:cNvPr id="17" name="Picture 16" descr="Awards 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915" y="23832379"/>
            <a:ext cx="12242656" cy="731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8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GS">
      <a:dk1>
        <a:srgbClr val="00253D"/>
      </a:dk1>
      <a:lt1>
        <a:sysClr val="window" lastClr="FFFFFF"/>
      </a:lt1>
      <a:dk2>
        <a:srgbClr val="1F497D"/>
      </a:dk2>
      <a:lt2>
        <a:srgbClr val="EEECE1"/>
      </a:lt2>
      <a:accent1>
        <a:srgbClr val="6D5241"/>
      </a:accent1>
      <a:accent2>
        <a:srgbClr val="8A979A"/>
      </a:accent2>
      <a:accent3>
        <a:srgbClr val="7F1727"/>
      </a:accent3>
      <a:accent4>
        <a:srgbClr val="402716"/>
      </a:accent4>
      <a:accent5>
        <a:srgbClr val="0C5F2D"/>
      </a:accent5>
      <a:accent6>
        <a:srgbClr val="2C2B2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2163</TotalTime>
  <Words>2941</Words>
  <Application>Microsoft Macintosh PowerPoint</Application>
  <PresentationFormat>Custom</PresentationFormat>
  <Paragraphs>279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McEntire</dc:creator>
  <cp:lastModifiedBy>Microsoft Office User</cp:lastModifiedBy>
  <cp:revision>74</cp:revision>
  <dcterms:created xsi:type="dcterms:W3CDTF">2012-09-25T05:06:36Z</dcterms:created>
  <dcterms:modified xsi:type="dcterms:W3CDTF">2016-11-23T20:51:20Z</dcterms:modified>
</cp:coreProperties>
</file>