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1"/>
  </p:notesMasterIdLst>
  <p:sldIdLst>
    <p:sldId id="256" r:id="rId2"/>
    <p:sldId id="257" r:id="rId3"/>
    <p:sldId id="260" r:id="rId4"/>
    <p:sldId id="261" r:id="rId5"/>
    <p:sldId id="258" r:id="rId6"/>
    <p:sldId id="265" r:id="rId7"/>
    <p:sldId id="259" r:id="rId8"/>
    <p:sldId id="263" r:id="rId9"/>
    <p:sldId id="274" r:id="rId10"/>
    <p:sldId id="272" r:id="rId11"/>
    <p:sldId id="262" r:id="rId12"/>
    <p:sldId id="267" r:id="rId13"/>
    <p:sldId id="275" r:id="rId14"/>
    <p:sldId id="290" r:id="rId15"/>
    <p:sldId id="276" r:id="rId16"/>
    <p:sldId id="291" r:id="rId17"/>
    <p:sldId id="284" r:id="rId18"/>
    <p:sldId id="292" r:id="rId19"/>
    <p:sldId id="285" r:id="rId20"/>
    <p:sldId id="268" r:id="rId21"/>
    <p:sldId id="269" r:id="rId22"/>
    <p:sldId id="277" r:id="rId23"/>
    <p:sldId id="280" r:id="rId24"/>
    <p:sldId id="278" r:id="rId25"/>
    <p:sldId id="279" r:id="rId26"/>
    <p:sldId id="286" r:id="rId27"/>
    <p:sldId id="270" r:id="rId28"/>
    <p:sldId id="281" r:id="rId29"/>
    <p:sldId id="287" r:id="rId30"/>
    <p:sldId id="288" r:id="rId31"/>
    <p:sldId id="271" r:id="rId32"/>
    <p:sldId id="282" r:id="rId33"/>
    <p:sldId id="293" r:id="rId34"/>
    <p:sldId id="283" r:id="rId35"/>
    <p:sldId id="294" r:id="rId36"/>
    <p:sldId id="289" r:id="rId37"/>
    <p:sldId id="295" r:id="rId38"/>
    <p:sldId id="264" r:id="rId39"/>
    <p:sldId id="266" r:id="rId4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81" autoAdjust="0"/>
    <p:restoredTop sz="71942"/>
  </p:normalViewPr>
  <p:slideViewPr>
    <p:cSldViewPr snapToGrid="0">
      <p:cViewPr varScale="1">
        <p:scale>
          <a:sx n="82" d="100"/>
          <a:sy n="82" d="100"/>
        </p:scale>
        <p:origin x="184" y="792"/>
      </p:cViewPr>
      <p:guideLst>
        <p:guide orient="horz" pos="2160"/>
        <p:guide pos="3840"/>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notesMaster" Target="notesMasters/notesMaster1.xml"/><Relationship Id="rId42" Type="http://schemas.openxmlformats.org/officeDocument/2006/relationships/presProps" Target="presProps.xml"/><Relationship Id="rId43" Type="http://schemas.openxmlformats.org/officeDocument/2006/relationships/viewProps" Target="viewProps.xml"/><Relationship Id="rId44" Type="http://schemas.openxmlformats.org/officeDocument/2006/relationships/theme" Target="theme/theme1.xml"/><Relationship Id="rId4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D89B818-1595-DA46-975E-9D58A3BE7C7B}" type="datetimeFigureOut">
              <a:rPr lang="en-US" smtClean="0"/>
              <a:t>7/6/16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39F7F03-D504-564C-BDF1-DC62E147D3B7}" type="slidenum">
              <a:rPr lang="en-US" smtClean="0"/>
              <a:t>‹#›</a:t>
            </a:fld>
            <a:endParaRPr lang="en-US"/>
          </a:p>
        </p:txBody>
      </p:sp>
    </p:spTree>
    <p:extLst>
      <p:ext uri="{BB962C8B-B14F-4D97-AF65-F5344CB8AC3E}">
        <p14:creationId xmlns:p14="http://schemas.microsoft.com/office/powerpoint/2010/main" val="8503067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Red lettering highlights the details</a:t>
            </a:r>
            <a:r>
              <a:rPr lang="en-US" baseline="0" dirty="0" smtClean="0"/>
              <a:t> to the impact of the project.</a:t>
            </a:r>
          </a:p>
          <a:p>
            <a:r>
              <a:rPr lang="en-US" baseline="0" dirty="0" smtClean="0"/>
              <a:t>Bolded highlights the pattern of describing the standard method, what is missing from that method, and how this project will help fill in that gap.</a:t>
            </a:r>
          </a:p>
          <a:p>
            <a:endParaRPr lang="en-US" baseline="0" dirty="0" smtClean="0"/>
          </a:p>
          <a:p>
            <a:r>
              <a:rPr lang="en-US" baseline="0" dirty="0" smtClean="0"/>
              <a:t>In this example we see the impact in terms of very serious health outcomes and in the number of people affected by the disease in question.  This makes it really easy to understand how the project will benefit society.  The impact does not have to be in these terms, though.  The impact of your project can be a theoretical or artistic development as well.  One goal of this section is to explain the intended benefit of your project, whatever that might be.  Usually this can be explained as the gap in the general body of knowledge that your project helps fill in some way.</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739F7F03-D504-564C-BDF1-DC62E147D3B7}" type="slidenum">
              <a:rPr lang="en-US" smtClean="0"/>
              <a:t>14</a:t>
            </a:fld>
            <a:endParaRPr lang="en-US"/>
          </a:p>
        </p:txBody>
      </p:sp>
    </p:spTree>
    <p:extLst>
      <p:ext uri="{BB962C8B-B14F-4D97-AF65-F5344CB8AC3E}">
        <p14:creationId xmlns:p14="http://schemas.microsoft.com/office/powerpoint/2010/main" val="17496122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It is very important that students work with</a:t>
            </a:r>
            <a:r>
              <a:rPr lang="en-US" baseline="0" dirty="0" smtClean="0"/>
              <a:t> their faculty mentor to obtain the necessary trainings, certifications, and approvals to do their project.  There can be serious consequences to conducting research without meeting these requirements.  Taking them into consideration when planning your project helps ensure that your timeline is manageable and will not be postponed due to overlooking the time it takes to get them.</a:t>
            </a:r>
            <a:endParaRPr lang="en-US" dirty="0"/>
          </a:p>
        </p:txBody>
      </p:sp>
      <p:sp>
        <p:nvSpPr>
          <p:cNvPr id="4" name="Slide Number Placeholder 3"/>
          <p:cNvSpPr>
            <a:spLocks noGrp="1"/>
          </p:cNvSpPr>
          <p:nvPr>
            <p:ph type="sldNum" sz="quarter" idx="10"/>
          </p:nvPr>
        </p:nvSpPr>
        <p:spPr/>
        <p:txBody>
          <a:bodyPr/>
          <a:lstStyle/>
          <a:p>
            <a:fld id="{739F7F03-D504-564C-BDF1-DC62E147D3B7}" type="slidenum">
              <a:rPr lang="en-US" smtClean="0"/>
              <a:t>25</a:t>
            </a:fld>
            <a:endParaRPr lang="en-US"/>
          </a:p>
        </p:txBody>
      </p:sp>
    </p:spTree>
    <p:extLst>
      <p:ext uri="{BB962C8B-B14F-4D97-AF65-F5344CB8AC3E}">
        <p14:creationId xmlns:p14="http://schemas.microsoft.com/office/powerpoint/2010/main" val="6902673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In the sample proposal, </a:t>
            </a:r>
            <a:r>
              <a:rPr lang="en-US" dirty="0" smtClean="0"/>
              <a:t>this chart is accompanied by a description of the tasks and methodologies.  It is just one example of how a chart might be used to show the timeline for your project.</a:t>
            </a:r>
          </a:p>
          <a:p>
            <a:endParaRPr lang="en-US" dirty="0"/>
          </a:p>
        </p:txBody>
      </p:sp>
      <p:sp>
        <p:nvSpPr>
          <p:cNvPr id="4" name="Slide Number Placeholder 3"/>
          <p:cNvSpPr>
            <a:spLocks noGrp="1"/>
          </p:cNvSpPr>
          <p:nvPr>
            <p:ph type="sldNum" sz="quarter" idx="10"/>
          </p:nvPr>
        </p:nvSpPr>
        <p:spPr/>
        <p:txBody>
          <a:bodyPr/>
          <a:lstStyle/>
          <a:p>
            <a:fld id="{739F7F03-D504-564C-BDF1-DC62E147D3B7}" type="slidenum">
              <a:rPr lang="en-US" smtClean="0"/>
              <a:t>26</a:t>
            </a:fld>
            <a:endParaRPr lang="en-US"/>
          </a:p>
        </p:txBody>
      </p:sp>
    </p:spTree>
    <p:extLst>
      <p:ext uri="{BB962C8B-B14F-4D97-AF65-F5344CB8AC3E}">
        <p14:creationId xmlns:p14="http://schemas.microsoft.com/office/powerpoint/2010/main" val="4355353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Red lettering highlights the student’s specific goal and the explanation of how this project helps them achieve that goal.</a:t>
            </a:r>
          </a:p>
          <a:p>
            <a:endParaRPr lang="en-US" dirty="0" smtClean="0"/>
          </a:p>
          <a:p>
            <a:r>
              <a:rPr lang="en-US" dirty="0" smtClean="0"/>
              <a:t>It is important to note</a:t>
            </a:r>
            <a:r>
              <a:rPr lang="en-US" baseline="0" dirty="0" smtClean="0"/>
              <a:t> that this student says they don’t know exactly what they want to do for their career – and that is fine!  You don’t have to have your whole life planned out for this section.  The goal of this section is for you to show that you understand how this research experience will impact your overall educational development.  And that can lead to many potential career outcomes.</a:t>
            </a:r>
            <a:endParaRPr lang="en-US" dirty="0"/>
          </a:p>
        </p:txBody>
      </p:sp>
      <p:sp>
        <p:nvSpPr>
          <p:cNvPr id="4" name="Slide Number Placeholder 3"/>
          <p:cNvSpPr>
            <a:spLocks noGrp="1"/>
          </p:cNvSpPr>
          <p:nvPr>
            <p:ph type="sldNum" sz="quarter" idx="10"/>
          </p:nvPr>
        </p:nvSpPr>
        <p:spPr/>
        <p:txBody>
          <a:bodyPr/>
          <a:lstStyle/>
          <a:p>
            <a:fld id="{739F7F03-D504-564C-BDF1-DC62E147D3B7}" type="slidenum">
              <a:rPr lang="en-US" smtClean="0"/>
              <a:t>33</a:t>
            </a:fld>
            <a:endParaRPr lang="en-US"/>
          </a:p>
        </p:txBody>
      </p:sp>
    </p:spTree>
    <p:extLst>
      <p:ext uri="{BB962C8B-B14F-4D97-AF65-F5344CB8AC3E}">
        <p14:creationId xmlns:p14="http://schemas.microsoft.com/office/powerpoint/2010/main" val="19871980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is even more specific than the last example.</a:t>
            </a:r>
          </a:p>
          <a:p>
            <a:r>
              <a:rPr lang="en-US" dirty="0" smtClean="0"/>
              <a:t>It is also useful to note that in this example, the student </a:t>
            </a:r>
            <a:r>
              <a:rPr lang="en-US" baseline="0" dirty="0" smtClean="0"/>
              <a:t>points out that they have experience in a different field and that they are working on transitioning to a social research setting.</a:t>
            </a:r>
            <a:endParaRPr lang="en-US" dirty="0"/>
          </a:p>
        </p:txBody>
      </p:sp>
      <p:sp>
        <p:nvSpPr>
          <p:cNvPr id="4" name="Slide Number Placeholder 3"/>
          <p:cNvSpPr>
            <a:spLocks noGrp="1"/>
          </p:cNvSpPr>
          <p:nvPr>
            <p:ph type="sldNum" sz="quarter" idx="10"/>
          </p:nvPr>
        </p:nvSpPr>
        <p:spPr/>
        <p:txBody>
          <a:bodyPr/>
          <a:lstStyle/>
          <a:p>
            <a:fld id="{739F7F03-D504-564C-BDF1-DC62E147D3B7}" type="slidenum">
              <a:rPr lang="en-US" smtClean="0"/>
              <a:t>35</a:t>
            </a:fld>
            <a:endParaRPr lang="en-US"/>
          </a:p>
        </p:txBody>
      </p:sp>
    </p:spTree>
    <p:extLst>
      <p:ext uri="{BB962C8B-B14F-4D97-AF65-F5344CB8AC3E}">
        <p14:creationId xmlns:p14="http://schemas.microsoft.com/office/powerpoint/2010/main" val="6157256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is a great example for how to translate the skills you will be developing in your project into specific outcomes</a:t>
            </a:r>
            <a:r>
              <a:rPr lang="en-US" baseline="0" dirty="0" smtClean="0"/>
              <a:t> that facilitate your goals.  The student lists specific experiences, skills, methodologies, certifications, and professionalization development they will gain by engaging with their project.  All of these types of outcomes are appropriate to address in this section and help show that you understand the impact of your research on preparing you to achieve your goals.</a:t>
            </a:r>
            <a:endParaRPr lang="en-US" dirty="0"/>
          </a:p>
        </p:txBody>
      </p:sp>
      <p:sp>
        <p:nvSpPr>
          <p:cNvPr id="4" name="Slide Number Placeholder 3"/>
          <p:cNvSpPr>
            <a:spLocks noGrp="1"/>
          </p:cNvSpPr>
          <p:nvPr>
            <p:ph type="sldNum" sz="quarter" idx="10"/>
          </p:nvPr>
        </p:nvSpPr>
        <p:spPr/>
        <p:txBody>
          <a:bodyPr/>
          <a:lstStyle/>
          <a:p>
            <a:fld id="{739F7F03-D504-564C-BDF1-DC62E147D3B7}" type="slidenum">
              <a:rPr lang="en-US" smtClean="0"/>
              <a:t>37</a:t>
            </a:fld>
            <a:endParaRPr lang="en-US"/>
          </a:p>
        </p:txBody>
      </p:sp>
    </p:spTree>
    <p:extLst>
      <p:ext uri="{BB962C8B-B14F-4D97-AF65-F5344CB8AC3E}">
        <p14:creationId xmlns:p14="http://schemas.microsoft.com/office/powerpoint/2010/main" val="19727222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A069CB8-F204-4D06-B913-C5A26A89888A}" type="datetimeFigureOut">
              <a:rPr lang="en-US" dirty="0"/>
              <a:t>7/6/16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0B6E300-0A13-4A81-945A-7333C271A069}" type="datetimeFigureOut">
              <a:rPr lang="en-US" dirty="0"/>
              <a:t>7/6/16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4671962-1EA4-46E7-BCB0-F36CE46D1A59}" type="datetimeFigureOut">
              <a:rPr lang="en-US" dirty="0"/>
              <a:t>7/6/16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30BB376-B19C-488D-ABEB-03C7E6E9E3E0}" type="datetimeFigureOut">
              <a:rPr lang="en-US" dirty="0"/>
              <a:t>7/6/16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29637A9-119A-49DA-BD12-AAC58B377D80}"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6F077B-A50F-4D64-8574-E2D6A98A5553}" type="datetimeFigureOut">
              <a:rPr lang="en-US" dirty="0"/>
              <a:t>7/6/16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D9E2A62-1983-43A1-A163-D8AA46534C80}" type="datetimeFigureOut">
              <a:rPr lang="en-US" dirty="0"/>
              <a:t>7/6/16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98F3E3B-34E3-4345-B2A1-994B83598A9C}" type="datetimeFigureOut">
              <a:rPr lang="en-US" dirty="0"/>
              <a:t>7/6/16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D816C96-82A1-4D77-8ADA-627AC6FE3D65}" type="datetimeFigureOut">
              <a:rPr lang="en-US" dirty="0"/>
              <a:t>7/6/16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1D102C1E-28F2-47E9-802D-339E64E2F920}" type="datetimeFigureOut">
              <a:rPr lang="en-US" dirty="0"/>
              <a:t>7/6/16</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24271A48-F18A-45B3-BC05-1E27DA3F88AF}" type="datetimeFigureOut">
              <a:rPr lang="en-US" dirty="0"/>
              <a:t>7/6/16</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B747F8-9654-4282-85D2-65F41AAE7A75}" type="datetimeFigureOut">
              <a:rPr lang="en-US" dirty="0"/>
              <a:t>7/6/16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5DC5B261-8843-42D1-AAFC-05E20E2D9B97}" type="datetimeFigureOut">
              <a:rPr lang="en-US" dirty="0"/>
              <a:t>7/6/16</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dirty="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mailto:stephanie.shiver@utah.edu" TargetMode="External"/><Relationship Id="rId3" Type="http://schemas.openxmlformats.org/officeDocument/2006/relationships/hyperlink" Target="mailto:our@utah.edu"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en-US" dirty="0" smtClean="0"/>
              <a:t>UROP Proposal Prep Session</a:t>
            </a:r>
            <a:endParaRPr lang="en-US" dirty="0"/>
          </a:p>
        </p:txBody>
      </p:sp>
      <p:sp>
        <p:nvSpPr>
          <p:cNvPr id="3" name="Subtitle 2"/>
          <p:cNvSpPr>
            <a:spLocks noGrp="1"/>
          </p:cNvSpPr>
          <p:nvPr>
            <p:ph type="subTitle" idx="1"/>
          </p:nvPr>
        </p:nvSpPr>
        <p:spPr>
          <a:xfrm>
            <a:off x="1100051" y="4455621"/>
            <a:ext cx="10058400" cy="1657080"/>
          </a:xfrm>
        </p:spPr>
        <p:txBody>
          <a:bodyPr>
            <a:normAutofit lnSpcReduction="10000"/>
          </a:bodyPr>
          <a:lstStyle/>
          <a:p>
            <a:r>
              <a:rPr lang="en-US" dirty="0" smtClean="0"/>
              <a:t>The office of undergraduate Research</a:t>
            </a:r>
          </a:p>
          <a:p>
            <a:r>
              <a:rPr lang="en-US" dirty="0" smtClean="0"/>
              <a:t>TBA, </a:t>
            </a:r>
            <a:r>
              <a:rPr lang="en-US" dirty="0" smtClean="0"/>
              <a:t>2016</a:t>
            </a:r>
          </a:p>
          <a:p>
            <a:r>
              <a:rPr lang="en-US" dirty="0" smtClean="0"/>
              <a:t>						      									        Stephanie.shiver@Utah.edu</a:t>
            </a:r>
            <a:endParaRPr lang="en-US" dirty="0"/>
          </a:p>
        </p:txBody>
      </p:sp>
    </p:spTree>
    <p:extLst>
      <p:ext uri="{BB962C8B-B14F-4D97-AF65-F5344CB8AC3E}">
        <p14:creationId xmlns:p14="http://schemas.microsoft.com/office/powerpoint/2010/main" val="393862369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Proposal Details</a:t>
            </a:r>
            <a:endParaRPr lang="en-US" dirty="0"/>
          </a:p>
        </p:txBody>
      </p:sp>
      <p:sp>
        <p:nvSpPr>
          <p:cNvPr id="3" name="Content Placeholder 2"/>
          <p:cNvSpPr>
            <a:spLocks noGrp="1"/>
          </p:cNvSpPr>
          <p:nvPr>
            <p:ph idx="1"/>
          </p:nvPr>
        </p:nvSpPr>
        <p:spPr/>
        <p:txBody>
          <a:bodyPr>
            <a:normAutofit fontScale="92500"/>
          </a:bodyPr>
          <a:lstStyle/>
          <a:p>
            <a:pPr>
              <a:buFont typeface="Arial" panose="020B0604020202020204" pitchFamily="34" charset="0"/>
              <a:buChar char="•"/>
            </a:pPr>
            <a:r>
              <a:rPr lang="en-US" sz="2800" dirty="0"/>
              <a:t>Complete the online application form.</a:t>
            </a:r>
          </a:p>
          <a:p>
            <a:pPr lvl="1">
              <a:buFont typeface="Arial" panose="020B0604020202020204" pitchFamily="34" charset="0"/>
              <a:buChar char="•"/>
            </a:pPr>
            <a:endParaRPr lang="en-US" sz="2000" dirty="0" smtClean="0"/>
          </a:p>
          <a:p>
            <a:pPr lvl="1">
              <a:buFont typeface="Arial" panose="020B0604020202020204" pitchFamily="34" charset="0"/>
              <a:buChar char="•"/>
            </a:pPr>
            <a:r>
              <a:rPr lang="en-US" sz="2400" dirty="0" smtClean="0"/>
              <a:t>The </a:t>
            </a:r>
            <a:r>
              <a:rPr lang="en-US" sz="2400" dirty="0"/>
              <a:t>form requires student and faculty mentor information, title of proposal, and 4-6 page proposal attached as a </a:t>
            </a:r>
            <a:r>
              <a:rPr lang="en-US" sz="2400" dirty="0" err="1"/>
              <a:t>pdf</a:t>
            </a:r>
            <a:r>
              <a:rPr lang="en-US" sz="2400" dirty="0"/>
              <a:t> (name the file </a:t>
            </a:r>
            <a:r>
              <a:rPr lang="en-US" sz="2400" b="1" dirty="0" smtClean="0"/>
              <a:t>LASTNAME </a:t>
            </a:r>
            <a:r>
              <a:rPr lang="en-US" sz="2400" b="1" dirty="0" err="1" smtClean="0"/>
              <a:t>Proposal.pdf</a:t>
            </a:r>
            <a:r>
              <a:rPr lang="en-US" sz="2400" dirty="0" smtClean="0"/>
              <a:t>)</a:t>
            </a:r>
            <a:r>
              <a:rPr lang="en-US" sz="2400" dirty="0"/>
              <a:t>.</a:t>
            </a:r>
          </a:p>
          <a:p>
            <a:pPr lvl="1">
              <a:buFont typeface="Arial" panose="020B0604020202020204" pitchFamily="34" charset="0"/>
              <a:buChar char="•"/>
            </a:pPr>
            <a:endParaRPr lang="en-US" sz="2400" dirty="0" smtClean="0"/>
          </a:p>
          <a:p>
            <a:pPr lvl="1">
              <a:buFont typeface="Arial" panose="020B0604020202020204" pitchFamily="34" charset="0"/>
              <a:buChar char="•"/>
            </a:pPr>
            <a:r>
              <a:rPr lang="en-US" sz="2400" dirty="0" smtClean="0"/>
              <a:t>Upon </a:t>
            </a:r>
            <a:r>
              <a:rPr lang="en-US" sz="2400" dirty="0"/>
              <a:t>submission of the form, students will receive an email that must be forwarded to the faculty mentor. This email contains a link for the faculty mentor to follow to provide her/his recommendation. </a:t>
            </a:r>
            <a:r>
              <a:rPr lang="en-US" sz="2400" b="1" i="1" dirty="0"/>
              <a:t>The faculty mentor’s recommendation must be received by the faculty deadline in order for an application to be considered for funding. It is the student’s responsibility to ensure that the faculty mentor receives the emailed link and is aware of the deadline.</a:t>
            </a:r>
            <a:endParaRPr lang="en-US" sz="2400" dirty="0"/>
          </a:p>
          <a:p>
            <a:endParaRPr lang="en-US" dirty="0"/>
          </a:p>
        </p:txBody>
      </p:sp>
    </p:spTree>
    <p:extLst>
      <p:ext uri="{BB962C8B-B14F-4D97-AF65-F5344CB8AC3E}">
        <p14:creationId xmlns:p14="http://schemas.microsoft.com/office/powerpoint/2010/main" val="37308050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Proposals</a:t>
            </a:r>
            <a:endParaRPr lang="en-US" dirty="0"/>
          </a:p>
        </p:txBody>
      </p:sp>
      <p:sp>
        <p:nvSpPr>
          <p:cNvPr id="3" name="Content Placeholder 2"/>
          <p:cNvSpPr>
            <a:spLocks noGrp="1"/>
          </p:cNvSpPr>
          <p:nvPr>
            <p:ph idx="1"/>
          </p:nvPr>
        </p:nvSpPr>
        <p:spPr/>
        <p:txBody>
          <a:bodyPr>
            <a:normAutofit/>
          </a:bodyPr>
          <a:lstStyle/>
          <a:p>
            <a:pPr>
              <a:buFont typeface="Arial" panose="020B0604020202020204" pitchFamily="34" charset="0"/>
              <a:buChar char="•"/>
            </a:pPr>
            <a:r>
              <a:rPr lang="en-US" sz="2200" dirty="0"/>
              <a:t>S</a:t>
            </a:r>
            <a:r>
              <a:rPr lang="en-US" sz="2200" dirty="0" smtClean="0"/>
              <a:t>amples </a:t>
            </a:r>
            <a:r>
              <a:rPr lang="en-US" sz="2200" dirty="0"/>
              <a:t>in different subject </a:t>
            </a:r>
            <a:r>
              <a:rPr lang="en-US" sz="2200" dirty="0" smtClean="0"/>
              <a:t>areas </a:t>
            </a:r>
            <a:endParaRPr lang="en-US" sz="2200" dirty="0"/>
          </a:p>
          <a:p>
            <a:pPr>
              <a:buFont typeface="Arial" panose="020B0604020202020204" pitchFamily="34" charset="0"/>
              <a:buChar char="•"/>
            </a:pPr>
            <a:r>
              <a:rPr lang="en-US" sz="2200" dirty="0" smtClean="0"/>
              <a:t>Use </a:t>
            </a:r>
            <a:r>
              <a:rPr lang="en-US" sz="2200" dirty="0" smtClean="0"/>
              <a:t>them as a guide, NOT as a formula.  Look for:</a:t>
            </a:r>
          </a:p>
          <a:p>
            <a:pPr lvl="1">
              <a:buFont typeface="Arial" panose="020B0604020202020204" pitchFamily="34" charset="0"/>
              <a:buChar char="•"/>
            </a:pPr>
            <a:r>
              <a:rPr lang="en-US" sz="2000" dirty="0"/>
              <a:t>F</a:t>
            </a:r>
            <a:r>
              <a:rPr lang="en-US" sz="2000" dirty="0" smtClean="0"/>
              <a:t>ormatting and flow </a:t>
            </a:r>
            <a:endParaRPr lang="en-US" sz="2000" dirty="0"/>
          </a:p>
          <a:p>
            <a:pPr lvl="1">
              <a:buFont typeface="Arial" panose="020B0604020202020204" pitchFamily="34" charset="0"/>
              <a:buChar char="•"/>
            </a:pPr>
            <a:r>
              <a:rPr lang="en-US" sz="2000" dirty="0"/>
              <a:t>H</a:t>
            </a:r>
            <a:r>
              <a:rPr lang="en-US" sz="2000" dirty="0" smtClean="0"/>
              <a:t>ow required content can be organized and explained</a:t>
            </a:r>
          </a:p>
          <a:p>
            <a:pPr lvl="1">
              <a:buFont typeface="Arial" panose="020B0604020202020204" pitchFamily="34" charset="0"/>
              <a:buChar char="•"/>
            </a:pPr>
            <a:r>
              <a:rPr lang="en-US" sz="2000" dirty="0" smtClean="0"/>
              <a:t>How to use the specifically required sections</a:t>
            </a:r>
          </a:p>
          <a:p>
            <a:pPr lvl="1">
              <a:buFont typeface="Arial" panose="020B0604020202020204" pitchFamily="34" charset="0"/>
              <a:buChar char="•"/>
            </a:pPr>
            <a:endParaRPr lang="en-US" sz="1600" dirty="0" smtClean="0"/>
          </a:p>
          <a:p>
            <a:pPr>
              <a:buFont typeface="Arial" panose="020B0604020202020204" pitchFamily="34" charset="0"/>
              <a:buChar char="•"/>
            </a:pPr>
            <a:r>
              <a:rPr lang="en-US" sz="2200" dirty="0" smtClean="0"/>
              <a:t>These proposals are not perfect; they are good examples of proposals that have been accepted.*</a:t>
            </a:r>
          </a:p>
          <a:p>
            <a:pPr>
              <a:buFont typeface="Arial" panose="020B0604020202020204" pitchFamily="34" charset="0"/>
              <a:buChar char="•"/>
            </a:pPr>
            <a:r>
              <a:rPr lang="en-US" sz="1900" b="1" i="1" dirty="0" smtClean="0"/>
              <a:t>*Disclaimer – These proposals were awarded in the </a:t>
            </a:r>
            <a:r>
              <a:rPr lang="en-US" sz="1900" b="1" i="1" dirty="0" smtClean="0"/>
              <a:t>semester(s) </a:t>
            </a:r>
            <a:r>
              <a:rPr lang="en-US" sz="1900" b="1" i="1" dirty="0" smtClean="0"/>
              <a:t>they were submitted.  This does not reflect the applicant pool in other semesters.</a:t>
            </a:r>
          </a:p>
        </p:txBody>
      </p:sp>
    </p:spTree>
    <p:extLst>
      <p:ext uri="{BB962C8B-B14F-4D97-AF65-F5344CB8AC3E}">
        <p14:creationId xmlns:p14="http://schemas.microsoft.com/office/powerpoint/2010/main" val="55937003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Statement of Problem/Topic of Research or Creative </a:t>
            </a:r>
            <a:r>
              <a:rPr lang="en-US" dirty="0"/>
              <a:t>W</a:t>
            </a:r>
            <a:r>
              <a:rPr lang="en-US" dirty="0" smtClean="0"/>
              <a:t>ork</a:t>
            </a:r>
            <a:endParaRPr lang="en-US" dirty="0"/>
          </a:p>
        </p:txBody>
      </p:sp>
      <p:sp>
        <p:nvSpPr>
          <p:cNvPr id="3" name="Content Placeholder 2"/>
          <p:cNvSpPr>
            <a:spLocks noGrp="1"/>
          </p:cNvSpPr>
          <p:nvPr>
            <p:ph idx="1"/>
          </p:nvPr>
        </p:nvSpPr>
        <p:spPr/>
        <p:txBody>
          <a:bodyPr>
            <a:normAutofit/>
          </a:bodyPr>
          <a:lstStyle/>
          <a:p>
            <a:pPr marL="0" indent="0">
              <a:buNone/>
            </a:pPr>
            <a:r>
              <a:rPr lang="en-US" sz="3200" dirty="0" smtClean="0"/>
              <a:t>Purpose</a:t>
            </a:r>
            <a:r>
              <a:rPr lang="en-US" sz="3200" dirty="0"/>
              <a:t>: to clearly set out what topic/issue you will be addressing in your UROP project; to make clear that it is concrete and </a:t>
            </a:r>
            <a:r>
              <a:rPr lang="en-US" sz="3200" dirty="0" smtClean="0"/>
              <a:t>important</a:t>
            </a:r>
            <a:endParaRPr lang="en-US" sz="2400" dirty="0" smtClean="0"/>
          </a:p>
          <a:p>
            <a:endParaRPr lang="en-US" sz="2400" dirty="0" smtClean="0"/>
          </a:p>
          <a:p>
            <a:r>
              <a:rPr lang="en-US" sz="2400" dirty="0" smtClean="0"/>
              <a:t>Things to notice about sample proposals:</a:t>
            </a:r>
            <a:endParaRPr lang="en-US" sz="2400" dirty="0"/>
          </a:p>
          <a:p>
            <a:pPr>
              <a:buFont typeface="Arial"/>
              <a:buChar char="•"/>
            </a:pPr>
            <a:r>
              <a:rPr lang="en-US" sz="2400" dirty="0" smtClean="0"/>
              <a:t> Clear and concise </a:t>
            </a:r>
          </a:p>
          <a:p>
            <a:pPr>
              <a:buFont typeface="Arial"/>
              <a:buChar char="•"/>
            </a:pPr>
            <a:r>
              <a:rPr lang="en-US" sz="2400" dirty="0" smtClean="0"/>
              <a:t>“Impact” or “significance”</a:t>
            </a:r>
          </a:p>
        </p:txBody>
      </p:sp>
    </p:spTree>
    <p:extLst>
      <p:ext uri="{BB962C8B-B14F-4D97-AF65-F5344CB8AC3E}">
        <p14:creationId xmlns:p14="http://schemas.microsoft.com/office/powerpoint/2010/main" val="272022025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Statement of problem/topic of research or creative work</a:t>
            </a:r>
            <a:endParaRPr lang="en-US" dirty="0"/>
          </a:p>
        </p:txBody>
      </p:sp>
      <p:sp>
        <p:nvSpPr>
          <p:cNvPr id="3" name="Content Placeholder 2"/>
          <p:cNvSpPr>
            <a:spLocks noGrp="1"/>
          </p:cNvSpPr>
          <p:nvPr>
            <p:ph idx="1"/>
          </p:nvPr>
        </p:nvSpPr>
        <p:spPr>
          <a:xfrm>
            <a:off x="1097280" y="1845734"/>
            <a:ext cx="10058400" cy="4504872"/>
          </a:xfrm>
        </p:spPr>
        <p:txBody>
          <a:bodyPr>
            <a:normAutofit fontScale="92500" lnSpcReduction="20000"/>
          </a:bodyPr>
          <a:lstStyle/>
          <a:p>
            <a:r>
              <a:rPr lang="en-US" dirty="0"/>
              <a:t>Statement of the problem:</a:t>
            </a:r>
          </a:p>
          <a:p>
            <a:r>
              <a:rPr lang="en-US" dirty="0"/>
              <a:t>In western countries, atherosclerosis is associated with high morbidity and </a:t>
            </a:r>
            <a:r>
              <a:rPr lang="en-US" dirty="0" smtClean="0"/>
              <a:t>mortality</a:t>
            </a:r>
            <a:r>
              <a:rPr lang="en-US" baseline="30000" dirty="0" smtClean="0"/>
              <a:t>1</a:t>
            </a:r>
            <a:r>
              <a:rPr lang="en-US" dirty="0" smtClean="0"/>
              <a:t>. </a:t>
            </a:r>
            <a:r>
              <a:rPr lang="en-US" dirty="0"/>
              <a:t>As</a:t>
            </a:r>
          </a:p>
          <a:p>
            <a:r>
              <a:rPr lang="en-US" dirty="0"/>
              <a:t>a form of atherosclerosis, peripheral arterial disease (PAD) affects approximately 8 million adult</a:t>
            </a:r>
          </a:p>
          <a:p>
            <a:r>
              <a:rPr lang="en-US" dirty="0"/>
              <a:t>Americans, including 12-20% of Americans over 60 </a:t>
            </a:r>
            <a:r>
              <a:rPr lang="en-US" dirty="0" smtClean="0"/>
              <a:t>yrs</a:t>
            </a:r>
            <a:r>
              <a:rPr lang="en-US" baseline="30000" dirty="0" smtClean="0"/>
              <a:t>2</a:t>
            </a:r>
            <a:r>
              <a:rPr lang="en-US" dirty="0" smtClean="0"/>
              <a:t>. </a:t>
            </a:r>
            <a:r>
              <a:rPr lang="en-US" dirty="0"/>
              <a:t>While symptoms of early PAD are</a:t>
            </a:r>
          </a:p>
          <a:p>
            <a:r>
              <a:rPr lang="en-US" dirty="0"/>
              <a:t>only pain caused by ischemia, at advanced stages PAD patients may require limb amputation and</a:t>
            </a:r>
          </a:p>
          <a:p>
            <a:r>
              <a:rPr lang="en-US" dirty="0"/>
              <a:t>even have a significant risk of </a:t>
            </a:r>
            <a:r>
              <a:rPr lang="en-US" dirty="0" smtClean="0"/>
              <a:t>death</a:t>
            </a:r>
            <a:r>
              <a:rPr lang="en-US" baseline="30000" dirty="0" smtClean="0"/>
              <a:t>3</a:t>
            </a:r>
            <a:r>
              <a:rPr lang="en-US" dirty="0" smtClean="0"/>
              <a:t>. </a:t>
            </a:r>
            <a:r>
              <a:rPr lang="en-US" dirty="0"/>
              <a:t>Conventionally, the diagnosis of PAD relies on CT or MRI</a:t>
            </a:r>
          </a:p>
          <a:p>
            <a:r>
              <a:rPr lang="en-US" dirty="0"/>
              <a:t>angiography imaging to detect the narrowing of peripheral arteries. However, better management</a:t>
            </a:r>
          </a:p>
          <a:p>
            <a:r>
              <a:rPr lang="en-US" dirty="0"/>
              <a:t>of these PAD patients requires also the information on the functional status of calf muscle. In</a:t>
            </a:r>
          </a:p>
          <a:p>
            <a:r>
              <a:rPr lang="en-US" dirty="0"/>
              <a:t>this project, we aim to test the feasibility and performance of a functional MRI technique (Blood</a:t>
            </a:r>
          </a:p>
          <a:p>
            <a:r>
              <a:rPr lang="en-US" dirty="0"/>
              <a:t>Oxygen Level Dependent, BOLD) in assessing the function of calf muscle</a:t>
            </a:r>
            <a:r>
              <a:rPr lang="en-US" dirty="0" smtClean="0"/>
              <a:t>.*</a:t>
            </a:r>
          </a:p>
          <a:p>
            <a:endParaRPr lang="en-US" dirty="0"/>
          </a:p>
          <a:p>
            <a:r>
              <a:rPr lang="en-US" sz="1200" dirty="0" smtClean="0"/>
              <a:t>*Biochemistry </a:t>
            </a:r>
            <a:r>
              <a:rPr lang="en-US" sz="1200" dirty="0" smtClean="0"/>
              <a:t>Sample Proposal</a:t>
            </a:r>
            <a:endParaRPr lang="en-US" sz="1200" dirty="0"/>
          </a:p>
        </p:txBody>
      </p:sp>
    </p:spTree>
    <p:extLst>
      <p:ext uri="{BB962C8B-B14F-4D97-AF65-F5344CB8AC3E}">
        <p14:creationId xmlns:p14="http://schemas.microsoft.com/office/powerpoint/2010/main" val="242029215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Statement of problem/topic of research or creative work</a:t>
            </a:r>
            <a:endParaRPr lang="en-US" dirty="0"/>
          </a:p>
        </p:txBody>
      </p:sp>
      <p:sp>
        <p:nvSpPr>
          <p:cNvPr id="3" name="Content Placeholder 2"/>
          <p:cNvSpPr>
            <a:spLocks noGrp="1"/>
          </p:cNvSpPr>
          <p:nvPr>
            <p:ph idx="1"/>
          </p:nvPr>
        </p:nvSpPr>
        <p:spPr>
          <a:xfrm>
            <a:off x="1097280" y="1845734"/>
            <a:ext cx="10058400" cy="4504872"/>
          </a:xfrm>
        </p:spPr>
        <p:txBody>
          <a:bodyPr>
            <a:normAutofit fontScale="92500" lnSpcReduction="20000"/>
          </a:bodyPr>
          <a:lstStyle/>
          <a:p>
            <a:r>
              <a:rPr lang="en-US" dirty="0"/>
              <a:t>Statement of the problem:</a:t>
            </a:r>
          </a:p>
          <a:p>
            <a:r>
              <a:rPr lang="en-US" dirty="0"/>
              <a:t>In western countries, atherosclerosis is associated with </a:t>
            </a:r>
            <a:r>
              <a:rPr lang="en-US" dirty="0">
                <a:solidFill>
                  <a:srgbClr val="FF0000"/>
                </a:solidFill>
              </a:rPr>
              <a:t>high morbidity and </a:t>
            </a:r>
            <a:r>
              <a:rPr lang="en-US" dirty="0" smtClean="0">
                <a:solidFill>
                  <a:srgbClr val="FF0000"/>
                </a:solidFill>
              </a:rPr>
              <a:t>mortality</a:t>
            </a:r>
            <a:r>
              <a:rPr lang="en-US" baseline="30000" dirty="0" smtClean="0">
                <a:solidFill>
                  <a:srgbClr val="FF0000"/>
                </a:solidFill>
              </a:rPr>
              <a:t>1</a:t>
            </a:r>
            <a:r>
              <a:rPr lang="en-US" dirty="0" smtClean="0"/>
              <a:t>. </a:t>
            </a:r>
            <a:r>
              <a:rPr lang="en-US" dirty="0"/>
              <a:t>As</a:t>
            </a:r>
          </a:p>
          <a:p>
            <a:r>
              <a:rPr lang="en-US" dirty="0"/>
              <a:t>a form of atherosclerosis, peripheral arterial disease (PAD) affects approximately </a:t>
            </a:r>
            <a:r>
              <a:rPr lang="en-US" dirty="0">
                <a:solidFill>
                  <a:srgbClr val="FF0000"/>
                </a:solidFill>
              </a:rPr>
              <a:t>8 million adult</a:t>
            </a:r>
          </a:p>
          <a:p>
            <a:r>
              <a:rPr lang="en-US" dirty="0">
                <a:solidFill>
                  <a:srgbClr val="FF0000"/>
                </a:solidFill>
              </a:rPr>
              <a:t>Americans, including 12-20% of Americans over 60 </a:t>
            </a:r>
            <a:r>
              <a:rPr lang="en-US" dirty="0" smtClean="0">
                <a:solidFill>
                  <a:srgbClr val="FF0000"/>
                </a:solidFill>
              </a:rPr>
              <a:t>yrs</a:t>
            </a:r>
            <a:r>
              <a:rPr lang="en-US" baseline="30000" dirty="0" smtClean="0"/>
              <a:t>2</a:t>
            </a:r>
            <a:r>
              <a:rPr lang="en-US" dirty="0" smtClean="0"/>
              <a:t>. </a:t>
            </a:r>
            <a:r>
              <a:rPr lang="en-US" dirty="0"/>
              <a:t>While symptoms of early PAD are</a:t>
            </a:r>
          </a:p>
          <a:p>
            <a:r>
              <a:rPr lang="en-US" dirty="0"/>
              <a:t>only pain caused by ischemia, at advanced stages PAD patients may require </a:t>
            </a:r>
            <a:r>
              <a:rPr lang="en-US" dirty="0">
                <a:solidFill>
                  <a:srgbClr val="FF0000"/>
                </a:solidFill>
              </a:rPr>
              <a:t>limb amputation and</a:t>
            </a:r>
          </a:p>
          <a:p>
            <a:r>
              <a:rPr lang="en-US" dirty="0">
                <a:solidFill>
                  <a:srgbClr val="FF0000"/>
                </a:solidFill>
              </a:rPr>
              <a:t>even have a significant risk of </a:t>
            </a:r>
            <a:r>
              <a:rPr lang="en-US" dirty="0" smtClean="0">
                <a:solidFill>
                  <a:srgbClr val="FF0000"/>
                </a:solidFill>
              </a:rPr>
              <a:t>death</a:t>
            </a:r>
            <a:r>
              <a:rPr lang="en-US" baseline="30000" dirty="0" smtClean="0"/>
              <a:t>3</a:t>
            </a:r>
            <a:r>
              <a:rPr lang="en-US" dirty="0" smtClean="0"/>
              <a:t>. </a:t>
            </a:r>
            <a:r>
              <a:rPr lang="en-US" b="1" dirty="0"/>
              <a:t>Conventionally, the diagnosis of PAD relies on CT or MRI</a:t>
            </a:r>
          </a:p>
          <a:p>
            <a:r>
              <a:rPr lang="en-US" b="1" dirty="0"/>
              <a:t>angiography imaging to detect the narrowing of peripheral arteries. However, better management</a:t>
            </a:r>
          </a:p>
          <a:p>
            <a:r>
              <a:rPr lang="en-US" b="1" dirty="0"/>
              <a:t>of these PAD patients requires also the information on the functional status of calf muscle. In</a:t>
            </a:r>
          </a:p>
          <a:p>
            <a:r>
              <a:rPr lang="en-US" b="1" dirty="0"/>
              <a:t>this project, we aim to test the feasibility and performance of a functional MRI technique (Blood</a:t>
            </a:r>
          </a:p>
          <a:p>
            <a:r>
              <a:rPr lang="en-US" b="1" dirty="0"/>
              <a:t>Oxygen Level Dependent, BOLD) in assessing the function of calf muscle</a:t>
            </a:r>
            <a:r>
              <a:rPr lang="en-US" dirty="0" smtClean="0"/>
              <a:t>.</a:t>
            </a:r>
            <a:endParaRPr lang="en-US" dirty="0" smtClean="0"/>
          </a:p>
          <a:p>
            <a:endParaRPr lang="en-US" dirty="0"/>
          </a:p>
          <a:p>
            <a:r>
              <a:rPr lang="en-US" sz="1200" dirty="0" smtClean="0"/>
              <a:t>*Biochemistry </a:t>
            </a:r>
            <a:r>
              <a:rPr lang="en-US" sz="1200" dirty="0" smtClean="0"/>
              <a:t>Sample Proposal</a:t>
            </a:r>
            <a:endParaRPr lang="en-US" sz="1200" dirty="0"/>
          </a:p>
        </p:txBody>
      </p:sp>
    </p:spTree>
    <p:extLst>
      <p:ext uri="{BB962C8B-B14F-4D97-AF65-F5344CB8AC3E}">
        <p14:creationId xmlns:p14="http://schemas.microsoft.com/office/powerpoint/2010/main" val="212975327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183316"/>
            <a:ext cx="10058400" cy="1374873"/>
          </a:xfrm>
        </p:spPr>
        <p:txBody>
          <a:bodyPr>
            <a:normAutofit/>
          </a:bodyPr>
          <a:lstStyle/>
          <a:p>
            <a:r>
              <a:rPr lang="en-US" dirty="0" smtClean="0"/>
              <a:t>Statement of Problem/Topic of Research or Creative Work</a:t>
            </a:r>
            <a:endParaRPr lang="en-US" dirty="0"/>
          </a:p>
        </p:txBody>
      </p:sp>
      <p:sp>
        <p:nvSpPr>
          <p:cNvPr id="3" name="Content Placeholder 2"/>
          <p:cNvSpPr>
            <a:spLocks noGrp="1"/>
          </p:cNvSpPr>
          <p:nvPr>
            <p:ph idx="1"/>
          </p:nvPr>
        </p:nvSpPr>
        <p:spPr>
          <a:xfrm>
            <a:off x="1097280" y="1845734"/>
            <a:ext cx="10058400" cy="4478684"/>
          </a:xfrm>
        </p:spPr>
        <p:txBody>
          <a:bodyPr>
            <a:normAutofit fontScale="92500" lnSpcReduction="20000"/>
          </a:bodyPr>
          <a:lstStyle/>
          <a:p>
            <a:pPr>
              <a:lnSpc>
                <a:spcPct val="110000"/>
              </a:lnSpc>
              <a:spcBef>
                <a:spcPts val="0"/>
              </a:spcBef>
              <a:spcAft>
                <a:spcPts val="0"/>
              </a:spcAft>
            </a:pPr>
            <a:r>
              <a:rPr lang="en-US" b="1" dirty="0"/>
              <a:t>Statement of Research Topic</a:t>
            </a:r>
          </a:p>
          <a:p>
            <a:pPr marL="201168" lvl="1" indent="0">
              <a:lnSpc>
                <a:spcPct val="110000"/>
              </a:lnSpc>
              <a:spcBef>
                <a:spcPts val="0"/>
              </a:spcBef>
              <a:spcAft>
                <a:spcPts val="0"/>
              </a:spcAft>
              <a:buNone/>
            </a:pPr>
            <a:r>
              <a:rPr lang="en-US" sz="1900" dirty="0" smtClean="0"/>
              <a:t>Cancer </a:t>
            </a:r>
            <a:r>
              <a:rPr lang="en-US" sz="1900" dirty="0"/>
              <a:t>is a major health concern of our day and thus is a topic of much research.</a:t>
            </a:r>
          </a:p>
          <a:p>
            <a:pPr>
              <a:lnSpc>
                <a:spcPct val="110000"/>
              </a:lnSpc>
              <a:spcBef>
                <a:spcPts val="0"/>
              </a:spcBef>
              <a:spcAft>
                <a:spcPts val="0"/>
              </a:spcAft>
            </a:pPr>
            <a:r>
              <a:rPr lang="en-US" sz="1900" dirty="0"/>
              <a:t>Numerous studies have investigated the psychosocial impacts of cancer on young adults,</a:t>
            </a:r>
          </a:p>
          <a:p>
            <a:pPr>
              <a:lnSpc>
                <a:spcPct val="110000"/>
              </a:lnSpc>
              <a:spcBef>
                <a:spcPts val="0"/>
              </a:spcBef>
              <a:spcAft>
                <a:spcPts val="0"/>
              </a:spcAft>
            </a:pPr>
            <a:r>
              <a:rPr lang="en-US" sz="1900" dirty="0"/>
              <a:t>however; little research has examined the impact from the cancer patient’s own perspective. The</a:t>
            </a:r>
          </a:p>
          <a:p>
            <a:pPr>
              <a:lnSpc>
                <a:spcPct val="110000"/>
              </a:lnSpc>
              <a:spcBef>
                <a:spcPts val="0"/>
              </a:spcBef>
              <a:spcAft>
                <a:spcPts val="0"/>
              </a:spcAft>
            </a:pPr>
            <a:r>
              <a:rPr lang="en-US" sz="1900" dirty="0"/>
              <a:t>proposed project will explore the experiences of young adult cancer survivors using </a:t>
            </a:r>
            <a:r>
              <a:rPr lang="en-US" sz="1900" dirty="0" err="1"/>
              <a:t>photovoice</a:t>
            </a:r>
            <a:r>
              <a:rPr lang="en-US" sz="1900" dirty="0"/>
              <a:t>,</a:t>
            </a:r>
          </a:p>
          <a:p>
            <a:pPr>
              <a:lnSpc>
                <a:spcPct val="110000"/>
              </a:lnSpc>
              <a:spcBef>
                <a:spcPts val="0"/>
              </a:spcBef>
              <a:spcAft>
                <a:spcPts val="0"/>
              </a:spcAft>
            </a:pPr>
            <a:r>
              <a:rPr lang="en-US" sz="1900" dirty="0"/>
              <a:t>a participant driven research approach.</a:t>
            </a:r>
          </a:p>
          <a:p>
            <a:pPr marL="201168" lvl="1" indent="0">
              <a:lnSpc>
                <a:spcPct val="110000"/>
              </a:lnSpc>
              <a:spcBef>
                <a:spcPts val="0"/>
              </a:spcBef>
              <a:spcAft>
                <a:spcPts val="0"/>
              </a:spcAft>
              <a:buNone/>
            </a:pPr>
            <a:r>
              <a:rPr lang="en-US" sz="1900" dirty="0" err="1"/>
              <a:t>Photovoice</a:t>
            </a:r>
            <a:r>
              <a:rPr lang="en-US" sz="1900" dirty="0"/>
              <a:t> is an innovative qualitative research approach to conduct participant driven</a:t>
            </a:r>
          </a:p>
          <a:p>
            <a:pPr>
              <a:lnSpc>
                <a:spcPct val="110000"/>
              </a:lnSpc>
              <a:spcBef>
                <a:spcPts val="0"/>
              </a:spcBef>
              <a:spcAft>
                <a:spcPts val="0"/>
              </a:spcAft>
            </a:pPr>
            <a:r>
              <a:rPr lang="en-US" sz="1900" dirty="0"/>
              <a:t>research through photography and narratives. This approach will allow the participants to</a:t>
            </a:r>
          </a:p>
          <a:p>
            <a:pPr>
              <a:lnSpc>
                <a:spcPct val="110000"/>
              </a:lnSpc>
              <a:spcBef>
                <a:spcPts val="0"/>
              </a:spcBef>
              <a:spcAft>
                <a:spcPts val="0"/>
              </a:spcAft>
            </a:pPr>
            <a:r>
              <a:rPr lang="en-US" sz="1900" dirty="0"/>
              <a:t>document photographic images of their experiences, and identify important aspects of their</a:t>
            </a:r>
          </a:p>
          <a:p>
            <a:pPr>
              <a:lnSpc>
                <a:spcPct val="110000"/>
              </a:lnSpc>
              <a:spcBef>
                <a:spcPts val="0"/>
              </a:spcBef>
              <a:spcAft>
                <a:spcPts val="0"/>
              </a:spcAft>
            </a:pPr>
            <a:r>
              <a:rPr lang="en-US" sz="1900" dirty="0"/>
              <a:t>cancer survivorship. Photography serves as the catalyst to discuss emergent themes and personal</a:t>
            </a:r>
          </a:p>
          <a:p>
            <a:pPr>
              <a:lnSpc>
                <a:spcPct val="110000"/>
              </a:lnSpc>
              <a:spcBef>
                <a:spcPts val="0"/>
              </a:spcBef>
              <a:spcAft>
                <a:spcPts val="0"/>
              </a:spcAft>
            </a:pPr>
            <a:r>
              <a:rPr lang="en-US" sz="1900" dirty="0"/>
              <a:t>experiences. After sharing images captured from the week, participants will identify one theme</a:t>
            </a:r>
          </a:p>
          <a:p>
            <a:pPr>
              <a:lnSpc>
                <a:spcPct val="110000"/>
              </a:lnSpc>
              <a:spcBef>
                <a:spcPts val="0"/>
              </a:spcBef>
              <a:spcAft>
                <a:spcPts val="0"/>
              </a:spcAft>
            </a:pPr>
            <a:r>
              <a:rPr lang="en-US" sz="1900" dirty="0"/>
              <a:t>using group consensus, and will then discuss how it relates to their experience. The discussions</a:t>
            </a:r>
          </a:p>
          <a:p>
            <a:pPr>
              <a:lnSpc>
                <a:spcPct val="110000"/>
              </a:lnSpc>
              <a:spcBef>
                <a:spcPts val="0"/>
              </a:spcBef>
              <a:spcAft>
                <a:spcPts val="0"/>
              </a:spcAft>
            </a:pPr>
            <a:r>
              <a:rPr lang="en-US" sz="1900" dirty="0"/>
              <a:t>will be recorded and used for analysis.</a:t>
            </a:r>
          </a:p>
          <a:p>
            <a:pPr marL="201168" lvl="1" indent="0">
              <a:lnSpc>
                <a:spcPct val="110000"/>
              </a:lnSpc>
              <a:spcBef>
                <a:spcPts val="0"/>
              </a:spcBef>
              <a:spcAft>
                <a:spcPts val="0"/>
              </a:spcAft>
              <a:buNone/>
            </a:pPr>
            <a:r>
              <a:rPr lang="en-US" sz="1900" dirty="0"/>
              <a:t>The images and narratives documented will be used in photo exhibits, town hall</a:t>
            </a:r>
          </a:p>
          <a:p>
            <a:pPr>
              <a:lnSpc>
                <a:spcPct val="110000"/>
              </a:lnSpc>
              <a:spcBef>
                <a:spcPts val="0"/>
              </a:spcBef>
              <a:spcAft>
                <a:spcPts val="0"/>
              </a:spcAft>
            </a:pPr>
            <a:r>
              <a:rPr lang="en-US" sz="1900" dirty="0"/>
              <a:t>meetings, and publications. This research will be used for future interdisciplinary follow up</a:t>
            </a:r>
          </a:p>
          <a:p>
            <a:pPr>
              <a:lnSpc>
                <a:spcPct val="110000"/>
              </a:lnSpc>
              <a:spcBef>
                <a:spcPts val="0"/>
              </a:spcBef>
              <a:spcAft>
                <a:spcPts val="0"/>
              </a:spcAft>
            </a:pPr>
            <a:r>
              <a:rPr lang="en-US" sz="1900" dirty="0"/>
              <a:t>studies with the Huntsman Cancer Institute and the College of Social Work</a:t>
            </a:r>
            <a:r>
              <a:rPr lang="en-US" sz="1900" dirty="0" smtClean="0"/>
              <a:t>.*</a:t>
            </a:r>
          </a:p>
          <a:p>
            <a:pPr>
              <a:lnSpc>
                <a:spcPct val="110000"/>
              </a:lnSpc>
              <a:spcBef>
                <a:spcPts val="0"/>
              </a:spcBef>
              <a:spcAft>
                <a:spcPts val="0"/>
              </a:spcAft>
            </a:pPr>
            <a:endParaRPr lang="en-US" sz="1900" dirty="0"/>
          </a:p>
          <a:p>
            <a:pPr>
              <a:lnSpc>
                <a:spcPct val="110000"/>
              </a:lnSpc>
              <a:spcBef>
                <a:spcPts val="0"/>
              </a:spcBef>
              <a:spcAft>
                <a:spcPts val="0"/>
              </a:spcAft>
            </a:pPr>
            <a:r>
              <a:rPr lang="en-US" sz="1000" dirty="0" smtClean="0"/>
              <a:t>*Social Work Sample Proposal</a:t>
            </a:r>
            <a:endParaRPr lang="en-US" sz="1100" dirty="0"/>
          </a:p>
        </p:txBody>
      </p:sp>
    </p:spTree>
    <p:extLst>
      <p:ext uri="{BB962C8B-B14F-4D97-AF65-F5344CB8AC3E}">
        <p14:creationId xmlns:p14="http://schemas.microsoft.com/office/powerpoint/2010/main" val="358427789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183316"/>
            <a:ext cx="10058400" cy="1374873"/>
          </a:xfrm>
        </p:spPr>
        <p:txBody>
          <a:bodyPr>
            <a:normAutofit/>
          </a:bodyPr>
          <a:lstStyle/>
          <a:p>
            <a:r>
              <a:rPr lang="en-US" dirty="0" smtClean="0"/>
              <a:t>Statement of Problem/Topic of Research or Creative Work</a:t>
            </a:r>
            <a:endParaRPr lang="en-US" dirty="0"/>
          </a:p>
        </p:txBody>
      </p:sp>
      <p:sp>
        <p:nvSpPr>
          <p:cNvPr id="3" name="Content Placeholder 2"/>
          <p:cNvSpPr>
            <a:spLocks noGrp="1"/>
          </p:cNvSpPr>
          <p:nvPr>
            <p:ph idx="1"/>
          </p:nvPr>
        </p:nvSpPr>
        <p:spPr>
          <a:xfrm>
            <a:off x="1097280" y="1845734"/>
            <a:ext cx="10058400" cy="4478684"/>
          </a:xfrm>
        </p:spPr>
        <p:txBody>
          <a:bodyPr>
            <a:normAutofit fontScale="92500" lnSpcReduction="20000"/>
          </a:bodyPr>
          <a:lstStyle/>
          <a:p>
            <a:pPr>
              <a:lnSpc>
                <a:spcPct val="110000"/>
              </a:lnSpc>
              <a:spcBef>
                <a:spcPts val="0"/>
              </a:spcBef>
              <a:spcAft>
                <a:spcPts val="0"/>
              </a:spcAft>
            </a:pPr>
            <a:r>
              <a:rPr lang="en-US" b="1" dirty="0"/>
              <a:t>Statement of Research Topic</a:t>
            </a:r>
          </a:p>
          <a:p>
            <a:pPr marL="201168" lvl="1" indent="0">
              <a:lnSpc>
                <a:spcPct val="110000"/>
              </a:lnSpc>
              <a:spcBef>
                <a:spcPts val="0"/>
              </a:spcBef>
              <a:spcAft>
                <a:spcPts val="0"/>
              </a:spcAft>
              <a:buNone/>
            </a:pPr>
            <a:r>
              <a:rPr lang="en-US" sz="1900" dirty="0" smtClean="0">
                <a:solidFill>
                  <a:srgbClr val="FF0000"/>
                </a:solidFill>
              </a:rPr>
              <a:t>Cancer </a:t>
            </a:r>
            <a:r>
              <a:rPr lang="en-US" sz="1900" dirty="0">
                <a:solidFill>
                  <a:srgbClr val="FF0000"/>
                </a:solidFill>
              </a:rPr>
              <a:t>is a major health concern of our day and thus is a topic of much research.</a:t>
            </a:r>
          </a:p>
          <a:p>
            <a:pPr>
              <a:lnSpc>
                <a:spcPct val="110000"/>
              </a:lnSpc>
              <a:spcBef>
                <a:spcPts val="0"/>
              </a:spcBef>
              <a:spcAft>
                <a:spcPts val="0"/>
              </a:spcAft>
            </a:pPr>
            <a:r>
              <a:rPr lang="en-US" sz="1900" b="1" dirty="0"/>
              <a:t>Numerous studies have investigated the psychosocial impacts of cancer on young adults,</a:t>
            </a:r>
          </a:p>
          <a:p>
            <a:pPr>
              <a:lnSpc>
                <a:spcPct val="110000"/>
              </a:lnSpc>
              <a:spcBef>
                <a:spcPts val="0"/>
              </a:spcBef>
              <a:spcAft>
                <a:spcPts val="0"/>
              </a:spcAft>
            </a:pPr>
            <a:r>
              <a:rPr lang="en-US" sz="1900" b="1" dirty="0"/>
              <a:t>however; little research has examined the impact from the cancer patient’s own perspective. The</a:t>
            </a:r>
          </a:p>
          <a:p>
            <a:pPr>
              <a:lnSpc>
                <a:spcPct val="110000"/>
              </a:lnSpc>
              <a:spcBef>
                <a:spcPts val="0"/>
              </a:spcBef>
              <a:spcAft>
                <a:spcPts val="0"/>
              </a:spcAft>
            </a:pPr>
            <a:r>
              <a:rPr lang="en-US" sz="1900" b="1" dirty="0"/>
              <a:t>proposed project will explore the experiences of young adult cancer survivors using </a:t>
            </a:r>
            <a:r>
              <a:rPr lang="en-US" sz="1900" b="1" dirty="0" err="1"/>
              <a:t>photovoice</a:t>
            </a:r>
            <a:r>
              <a:rPr lang="en-US" sz="1900" b="1" dirty="0"/>
              <a:t>,</a:t>
            </a:r>
          </a:p>
          <a:p>
            <a:pPr>
              <a:lnSpc>
                <a:spcPct val="110000"/>
              </a:lnSpc>
              <a:spcBef>
                <a:spcPts val="0"/>
              </a:spcBef>
              <a:spcAft>
                <a:spcPts val="0"/>
              </a:spcAft>
            </a:pPr>
            <a:r>
              <a:rPr lang="en-US" sz="1900" b="1" dirty="0"/>
              <a:t>a participant driven research approach</a:t>
            </a:r>
            <a:r>
              <a:rPr lang="en-US" sz="1900" dirty="0"/>
              <a:t>.</a:t>
            </a:r>
          </a:p>
          <a:p>
            <a:pPr marL="201168" lvl="1" indent="0">
              <a:lnSpc>
                <a:spcPct val="110000"/>
              </a:lnSpc>
              <a:spcBef>
                <a:spcPts val="0"/>
              </a:spcBef>
              <a:spcAft>
                <a:spcPts val="0"/>
              </a:spcAft>
              <a:buNone/>
            </a:pPr>
            <a:r>
              <a:rPr lang="en-US" sz="1900" dirty="0" err="1"/>
              <a:t>Photovoice</a:t>
            </a:r>
            <a:r>
              <a:rPr lang="en-US" sz="1900" dirty="0"/>
              <a:t> is an innovative qualitative research approach to conduct participant driven</a:t>
            </a:r>
          </a:p>
          <a:p>
            <a:pPr>
              <a:lnSpc>
                <a:spcPct val="110000"/>
              </a:lnSpc>
              <a:spcBef>
                <a:spcPts val="0"/>
              </a:spcBef>
              <a:spcAft>
                <a:spcPts val="0"/>
              </a:spcAft>
            </a:pPr>
            <a:r>
              <a:rPr lang="en-US" sz="1900" dirty="0"/>
              <a:t>research through photography and narratives. This approach will allow the participants to</a:t>
            </a:r>
          </a:p>
          <a:p>
            <a:pPr>
              <a:lnSpc>
                <a:spcPct val="110000"/>
              </a:lnSpc>
              <a:spcBef>
                <a:spcPts val="0"/>
              </a:spcBef>
              <a:spcAft>
                <a:spcPts val="0"/>
              </a:spcAft>
            </a:pPr>
            <a:r>
              <a:rPr lang="en-US" sz="1900" dirty="0"/>
              <a:t>document photographic images of their experiences, and identify important aspects of their</a:t>
            </a:r>
          </a:p>
          <a:p>
            <a:pPr>
              <a:lnSpc>
                <a:spcPct val="110000"/>
              </a:lnSpc>
              <a:spcBef>
                <a:spcPts val="0"/>
              </a:spcBef>
              <a:spcAft>
                <a:spcPts val="0"/>
              </a:spcAft>
            </a:pPr>
            <a:r>
              <a:rPr lang="en-US" sz="1900" dirty="0"/>
              <a:t>cancer survivorship. Photography serves as the catalyst to discuss emergent themes and personal</a:t>
            </a:r>
          </a:p>
          <a:p>
            <a:pPr>
              <a:lnSpc>
                <a:spcPct val="110000"/>
              </a:lnSpc>
              <a:spcBef>
                <a:spcPts val="0"/>
              </a:spcBef>
              <a:spcAft>
                <a:spcPts val="0"/>
              </a:spcAft>
            </a:pPr>
            <a:r>
              <a:rPr lang="en-US" sz="1900" dirty="0"/>
              <a:t>experiences. After sharing images captured from the week, participants will identify one theme</a:t>
            </a:r>
          </a:p>
          <a:p>
            <a:pPr>
              <a:lnSpc>
                <a:spcPct val="110000"/>
              </a:lnSpc>
              <a:spcBef>
                <a:spcPts val="0"/>
              </a:spcBef>
              <a:spcAft>
                <a:spcPts val="0"/>
              </a:spcAft>
            </a:pPr>
            <a:r>
              <a:rPr lang="en-US" sz="1900" dirty="0"/>
              <a:t>using group consensus, and will then discuss how it relates to their experience. The discussions</a:t>
            </a:r>
          </a:p>
          <a:p>
            <a:pPr>
              <a:lnSpc>
                <a:spcPct val="110000"/>
              </a:lnSpc>
              <a:spcBef>
                <a:spcPts val="0"/>
              </a:spcBef>
              <a:spcAft>
                <a:spcPts val="0"/>
              </a:spcAft>
            </a:pPr>
            <a:r>
              <a:rPr lang="en-US" sz="1900" dirty="0"/>
              <a:t>will be recorded and used for analysis.</a:t>
            </a:r>
          </a:p>
          <a:p>
            <a:pPr marL="201168" lvl="1" indent="0">
              <a:lnSpc>
                <a:spcPct val="110000"/>
              </a:lnSpc>
              <a:spcBef>
                <a:spcPts val="0"/>
              </a:spcBef>
              <a:spcAft>
                <a:spcPts val="0"/>
              </a:spcAft>
              <a:buNone/>
            </a:pPr>
            <a:r>
              <a:rPr lang="en-US" sz="1900" dirty="0"/>
              <a:t>The images and narratives documented will be used in photo exhibits, town hall</a:t>
            </a:r>
          </a:p>
          <a:p>
            <a:pPr>
              <a:lnSpc>
                <a:spcPct val="110000"/>
              </a:lnSpc>
              <a:spcBef>
                <a:spcPts val="0"/>
              </a:spcBef>
              <a:spcAft>
                <a:spcPts val="0"/>
              </a:spcAft>
            </a:pPr>
            <a:r>
              <a:rPr lang="en-US" sz="1900" dirty="0"/>
              <a:t>meetings, and publications. This research will be used for future interdisciplinary follow up</a:t>
            </a:r>
          </a:p>
          <a:p>
            <a:pPr>
              <a:lnSpc>
                <a:spcPct val="110000"/>
              </a:lnSpc>
              <a:spcBef>
                <a:spcPts val="0"/>
              </a:spcBef>
              <a:spcAft>
                <a:spcPts val="0"/>
              </a:spcAft>
            </a:pPr>
            <a:r>
              <a:rPr lang="en-US" sz="1900" dirty="0"/>
              <a:t>studies with the Huntsman Cancer Institute and the College of Social Work</a:t>
            </a:r>
            <a:r>
              <a:rPr lang="en-US" sz="1900" dirty="0" smtClean="0"/>
              <a:t>.</a:t>
            </a:r>
            <a:endParaRPr lang="en-US" sz="1900" dirty="0" smtClean="0"/>
          </a:p>
          <a:p>
            <a:pPr>
              <a:lnSpc>
                <a:spcPct val="110000"/>
              </a:lnSpc>
              <a:spcBef>
                <a:spcPts val="0"/>
              </a:spcBef>
              <a:spcAft>
                <a:spcPts val="0"/>
              </a:spcAft>
            </a:pPr>
            <a:endParaRPr lang="en-US" sz="1900" dirty="0"/>
          </a:p>
          <a:p>
            <a:pPr>
              <a:lnSpc>
                <a:spcPct val="110000"/>
              </a:lnSpc>
              <a:spcBef>
                <a:spcPts val="0"/>
              </a:spcBef>
              <a:spcAft>
                <a:spcPts val="0"/>
              </a:spcAft>
            </a:pPr>
            <a:r>
              <a:rPr lang="en-US" sz="1000" dirty="0" smtClean="0"/>
              <a:t>*Social Work Sample Proposal</a:t>
            </a:r>
            <a:endParaRPr lang="en-US" sz="1100" dirty="0"/>
          </a:p>
        </p:txBody>
      </p:sp>
    </p:spTree>
    <p:extLst>
      <p:ext uri="{BB962C8B-B14F-4D97-AF65-F5344CB8AC3E}">
        <p14:creationId xmlns:p14="http://schemas.microsoft.com/office/powerpoint/2010/main" val="6925641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183316"/>
            <a:ext cx="10058400" cy="1374873"/>
          </a:xfrm>
        </p:spPr>
        <p:txBody>
          <a:bodyPr>
            <a:normAutofit/>
          </a:bodyPr>
          <a:lstStyle/>
          <a:p>
            <a:r>
              <a:rPr lang="en-US" dirty="0" smtClean="0"/>
              <a:t>Statement of Problem/Topic of Research or Creative Work</a:t>
            </a:r>
            <a:endParaRPr lang="en-US" dirty="0"/>
          </a:p>
        </p:txBody>
      </p:sp>
      <p:sp>
        <p:nvSpPr>
          <p:cNvPr id="3" name="Content Placeholder 2"/>
          <p:cNvSpPr>
            <a:spLocks noGrp="1"/>
          </p:cNvSpPr>
          <p:nvPr>
            <p:ph idx="1"/>
          </p:nvPr>
        </p:nvSpPr>
        <p:spPr>
          <a:xfrm>
            <a:off x="1097280" y="1845734"/>
            <a:ext cx="10058400" cy="4478684"/>
          </a:xfrm>
        </p:spPr>
        <p:txBody>
          <a:bodyPr>
            <a:normAutofit fontScale="92500" lnSpcReduction="20000"/>
          </a:bodyPr>
          <a:lstStyle/>
          <a:p>
            <a:pPr>
              <a:lnSpc>
                <a:spcPct val="110000"/>
              </a:lnSpc>
              <a:spcBef>
                <a:spcPts val="0"/>
              </a:spcBef>
              <a:spcAft>
                <a:spcPts val="0"/>
              </a:spcAft>
            </a:pPr>
            <a:r>
              <a:rPr lang="en-US" sz="1900" b="1" dirty="0" smtClean="0"/>
              <a:t>Statement of the problem:</a:t>
            </a:r>
          </a:p>
          <a:p>
            <a:pPr>
              <a:lnSpc>
                <a:spcPct val="110000"/>
              </a:lnSpc>
              <a:spcBef>
                <a:spcPts val="0"/>
              </a:spcBef>
              <a:spcAft>
                <a:spcPts val="0"/>
              </a:spcAft>
            </a:pPr>
            <a:r>
              <a:rPr lang="en-US" sz="1800" dirty="0"/>
              <a:t>Chronic </a:t>
            </a:r>
            <a:r>
              <a:rPr lang="en-US" sz="1800" dirty="0" err="1"/>
              <a:t>rhinosinusitis</a:t>
            </a:r>
            <a:r>
              <a:rPr lang="en-US" sz="1800" dirty="0"/>
              <a:t> (CRS) is an inflammatory disease affecting the tissue of the nasal passage. CRS patients display two or more of the following cardinal symptoms: reduction in sense of smell, facial pressure or pain, nasal obstruction, and nasal </a:t>
            </a:r>
            <a:r>
              <a:rPr lang="en-US" sz="1800" dirty="0" smtClean="0"/>
              <a:t>discharge</a:t>
            </a:r>
            <a:r>
              <a:rPr lang="en-US" sz="1800" baseline="30000" dirty="0" smtClean="0"/>
              <a:t>1</a:t>
            </a:r>
            <a:r>
              <a:rPr lang="en-US" sz="1800" dirty="0" smtClean="0">
                <a:solidFill>
                  <a:schemeClr val="tx1"/>
                </a:solidFill>
              </a:rPr>
              <a:t>. </a:t>
            </a:r>
            <a:r>
              <a:rPr lang="en-US" sz="1800" dirty="0"/>
              <a:t>Although 14.2% of adults in the United States will develop CRS, the underlying cause of the disease is not well </a:t>
            </a:r>
            <a:r>
              <a:rPr lang="en-US" sz="1800" dirty="0" smtClean="0"/>
              <a:t>understood</a:t>
            </a:r>
            <a:r>
              <a:rPr lang="en-US" sz="1800" baseline="30000" dirty="0" smtClean="0"/>
              <a:t>2</a:t>
            </a:r>
            <a:r>
              <a:rPr lang="en-US" sz="1800" dirty="0" smtClean="0"/>
              <a:t>. </a:t>
            </a:r>
            <a:r>
              <a:rPr lang="en-US" sz="1800" dirty="0"/>
              <a:t>CRS is associated with significant reduction in quality of life, loss of productivity, and high healthcare </a:t>
            </a:r>
            <a:r>
              <a:rPr lang="en-US" sz="1800" dirty="0" smtClean="0"/>
              <a:t>costs</a:t>
            </a:r>
            <a:r>
              <a:rPr lang="en-US" sz="1800" baseline="30000" dirty="0" smtClean="0"/>
              <a:t>1</a:t>
            </a:r>
            <a:r>
              <a:rPr lang="en-US" sz="1800" dirty="0" smtClean="0"/>
              <a:t>. </a:t>
            </a:r>
            <a:r>
              <a:rPr lang="en-US" sz="1800" dirty="0"/>
              <a:t>Patients can opt for medical treatment or surgery to alleviate symptoms. The overall purpose of our current study is to determine how surgical or medical treatment impacts patient quality of life and disease severity, as measured by the </a:t>
            </a:r>
            <a:r>
              <a:rPr lang="en-US" sz="1800" dirty="0" err="1"/>
              <a:t>Rhinosinusitis</a:t>
            </a:r>
            <a:r>
              <a:rPr lang="en-US" sz="1800" dirty="0"/>
              <a:t> Disability Index and Patient Health Questionnaire; however, we do not understand how patient healthcare satisfaction affects baseline quality of life, or whether initial patient satisfaction correlates with quality of life improvements after treatment. In this project, we gather and analyze data from Press </a:t>
            </a:r>
            <a:r>
              <a:rPr lang="en-US" sz="1800" dirty="0" err="1"/>
              <a:t>Ganey</a:t>
            </a:r>
            <a:r>
              <a:rPr lang="en-US" sz="1800" dirty="0"/>
              <a:t> patient satisfaction surveys, </a:t>
            </a:r>
            <a:r>
              <a:rPr lang="en-US" sz="1800" dirty="0" err="1"/>
              <a:t>Rhinosinusitis</a:t>
            </a:r>
            <a:r>
              <a:rPr lang="en-US" sz="1800" dirty="0"/>
              <a:t> Disability Index scores, and Patient Health Questionnaire-2 scores to determine how disease-related disability and depression relate to baseline patient satisfaction. In addition, we will compare quality of life outcomes for patients originally treated by medical management with those who underwent surgery</a:t>
            </a:r>
            <a:r>
              <a:rPr lang="en-US" sz="1800" b="1" dirty="0"/>
              <a:t>. </a:t>
            </a:r>
            <a:r>
              <a:rPr lang="en-US" sz="1800" dirty="0"/>
              <a:t>Future expansions of this project may include administering patient surveys to collect information on stress levels and anxiety, which will provide a broader picture of what factors influence patient satisfaction. These outcomes can be used to provide more accurate recommendations for treating the debilitating symptoms of CRS.  </a:t>
            </a:r>
          </a:p>
          <a:p>
            <a:pPr>
              <a:lnSpc>
                <a:spcPct val="110000"/>
              </a:lnSpc>
              <a:spcBef>
                <a:spcPts val="0"/>
              </a:spcBef>
              <a:spcAft>
                <a:spcPts val="0"/>
              </a:spcAft>
            </a:pPr>
            <a:endParaRPr lang="en-US" sz="1500" i="1" dirty="0" smtClean="0"/>
          </a:p>
          <a:p>
            <a:pPr>
              <a:lnSpc>
                <a:spcPct val="110000"/>
              </a:lnSpc>
              <a:spcBef>
                <a:spcPts val="0"/>
              </a:spcBef>
              <a:spcAft>
                <a:spcPts val="0"/>
              </a:spcAft>
            </a:pPr>
            <a:r>
              <a:rPr lang="en-US" sz="1200" i="1" dirty="0" smtClean="0"/>
              <a:t>* Surgery Sample Proposal</a:t>
            </a:r>
            <a:endParaRPr lang="en-US" sz="1200" i="1" dirty="0"/>
          </a:p>
        </p:txBody>
      </p:sp>
    </p:spTree>
    <p:extLst>
      <p:ext uri="{BB962C8B-B14F-4D97-AF65-F5344CB8AC3E}">
        <p14:creationId xmlns:p14="http://schemas.microsoft.com/office/powerpoint/2010/main" val="129792948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183316"/>
            <a:ext cx="10058400" cy="1374873"/>
          </a:xfrm>
        </p:spPr>
        <p:txBody>
          <a:bodyPr>
            <a:normAutofit/>
          </a:bodyPr>
          <a:lstStyle/>
          <a:p>
            <a:r>
              <a:rPr lang="en-US" dirty="0" smtClean="0"/>
              <a:t>Statement of Problem/Topic of Research or Creative Work</a:t>
            </a:r>
            <a:endParaRPr lang="en-US" dirty="0"/>
          </a:p>
        </p:txBody>
      </p:sp>
      <p:sp>
        <p:nvSpPr>
          <p:cNvPr id="3" name="Content Placeholder 2"/>
          <p:cNvSpPr>
            <a:spLocks noGrp="1"/>
          </p:cNvSpPr>
          <p:nvPr>
            <p:ph idx="1"/>
          </p:nvPr>
        </p:nvSpPr>
        <p:spPr>
          <a:xfrm>
            <a:off x="1097280" y="1845734"/>
            <a:ext cx="10058400" cy="4478684"/>
          </a:xfrm>
        </p:spPr>
        <p:txBody>
          <a:bodyPr>
            <a:normAutofit fontScale="92500" lnSpcReduction="20000"/>
          </a:bodyPr>
          <a:lstStyle/>
          <a:p>
            <a:pPr>
              <a:lnSpc>
                <a:spcPct val="110000"/>
              </a:lnSpc>
              <a:spcBef>
                <a:spcPts val="0"/>
              </a:spcBef>
              <a:spcAft>
                <a:spcPts val="0"/>
              </a:spcAft>
            </a:pPr>
            <a:r>
              <a:rPr lang="en-US" sz="1900" b="1" dirty="0" smtClean="0"/>
              <a:t>Statement of the problem:</a:t>
            </a:r>
          </a:p>
          <a:p>
            <a:pPr>
              <a:lnSpc>
                <a:spcPct val="110000"/>
              </a:lnSpc>
              <a:spcBef>
                <a:spcPts val="0"/>
              </a:spcBef>
              <a:spcAft>
                <a:spcPts val="0"/>
              </a:spcAft>
            </a:pPr>
            <a:r>
              <a:rPr lang="en-US" sz="1800" dirty="0"/>
              <a:t>Chronic </a:t>
            </a:r>
            <a:r>
              <a:rPr lang="en-US" sz="1800" dirty="0" err="1"/>
              <a:t>rhinosinusitis</a:t>
            </a:r>
            <a:r>
              <a:rPr lang="en-US" sz="1800" dirty="0"/>
              <a:t> (CRS) is an inflammatory disease affecting the tissue of the nasal passage. CRS patients display two or more of the following cardinal symptoms: reduction in sense of smell, facial pressure or pain, nasal obstruction, and nasal </a:t>
            </a:r>
            <a:r>
              <a:rPr lang="en-US" sz="1800" dirty="0" smtClean="0"/>
              <a:t>discharge</a:t>
            </a:r>
            <a:r>
              <a:rPr lang="en-US" sz="1800" baseline="30000" dirty="0" smtClean="0"/>
              <a:t>1</a:t>
            </a:r>
            <a:r>
              <a:rPr lang="en-US" sz="1800" dirty="0" smtClean="0"/>
              <a:t>. </a:t>
            </a:r>
            <a:r>
              <a:rPr lang="en-US" sz="1800" dirty="0">
                <a:solidFill>
                  <a:srgbClr val="FF0000"/>
                </a:solidFill>
              </a:rPr>
              <a:t>Although 14.2% of adults in the United States will develop CRS, the underlying cause of the disease is not well </a:t>
            </a:r>
            <a:r>
              <a:rPr lang="en-US" sz="1800" dirty="0" smtClean="0">
                <a:solidFill>
                  <a:srgbClr val="FF0000"/>
                </a:solidFill>
              </a:rPr>
              <a:t>understood</a:t>
            </a:r>
            <a:r>
              <a:rPr lang="en-US" sz="1800" baseline="30000" dirty="0" smtClean="0">
                <a:solidFill>
                  <a:srgbClr val="FF0000"/>
                </a:solidFill>
              </a:rPr>
              <a:t>2</a:t>
            </a:r>
            <a:r>
              <a:rPr lang="en-US" sz="1800" dirty="0" smtClean="0">
                <a:solidFill>
                  <a:srgbClr val="FF0000"/>
                </a:solidFill>
              </a:rPr>
              <a:t>. </a:t>
            </a:r>
            <a:r>
              <a:rPr lang="en-US" sz="1800" dirty="0">
                <a:solidFill>
                  <a:srgbClr val="FF0000"/>
                </a:solidFill>
              </a:rPr>
              <a:t>CRS is associated with significant reduction in quality of life, loss of productivity, and high healthcare </a:t>
            </a:r>
            <a:r>
              <a:rPr lang="en-US" sz="1800" dirty="0" smtClean="0">
                <a:solidFill>
                  <a:srgbClr val="FF0000"/>
                </a:solidFill>
              </a:rPr>
              <a:t>costs</a:t>
            </a:r>
            <a:r>
              <a:rPr lang="en-US" sz="1800" baseline="30000" dirty="0" smtClean="0">
                <a:solidFill>
                  <a:srgbClr val="FF0000"/>
                </a:solidFill>
              </a:rPr>
              <a:t>1</a:t>
            </a:r>
            <a:r>
              <a:rPr lang="en-US" sz="1800" dirty="0" smtClean="0"/>
              <a:t>. </a:t>
            </a:r>
            <a:r>
              <a:rPr lang="en-US" sz="1800" dirty="0"/>
              <a:t>Patients can opt for medical treatment or surgery to alleviate symptoms. </a:t>
            </a:r>
            <a:r>
              <a:rPr lang="en-US" sz="1800" b="1" dirty="0"/>
              <a:t>The overall purpose of our current study is to determine how surgical or medical treatment impacts patient quality of life and disease severity, as measured by the </a:t>
            </a:r>
            <a:r>
              <a:rPr lang="en-US" sz="1800" b="1" dirty="0" err="1"/>
              <a:t>Rhinosinusitis</a:t>
            </a:r>
            <a:r>
              <a:rPr lang="en-US" sz="1800" b="1" dirty="0"/>
              <a:t> Disability Index and Patient Health Questionnaire; however, we do not understand how patient healthcare satisfaction affects baseline quality of life, or whether initial patient satisfaction correlates with quality of life improvements after treatment. In this project, we gather and analyze data from Press </a:t>
            </a:r>
            <a:r>
              <a:rPr lang="en-US" sz="1800" b="1" dirty="0" err="1"/>
              <a:t>Ganey</a:t>
            </a:r>
            <a:r>
              <a:rPr lang="en-US" sz="1800" b="1" dirty="0"/>
              <a:t> patient satisfaction surveys, </a:t>
            </a:r>
            <a:r>
              <a:rPr lang="en-US" sz="1800" b="1" dirty="0" err="1"/>
              <a:t>Rhinosinusitis</a:t>
            </a:r>
            <a:r>
              <a:rPr lang="en-US" sz="1800" b="1" dirty="0"/>
              <a:t> Disability Index scores, and Patient Health Questionnaire-2 scores to determine how disease-related disability and depression relate to baseline patient satisfaction. In addition, we will compare quality of life outcomes for patients originally treated by medical management with those who underwent surgery. </a:t>
            </a:r>
            <a:r>
              <a:rPr lang="en-US" sz="1800" dirty="0"/>
              <a:t>Future expansions of this project may include administering patient surveys to collect information on stress levels and anxiety, which will provide a broader picture of what factors influence patient satisfaction. These outcomes can be used to provide more accurate recommendations for treating the debilitating symptoms of CRS.  </a:t>
            </a:r>
          </a:p>
          <a:p>
            <a:pPr>
              <a:lnSpc>
                <a:spcPct val="110000"/>
              </a:lnSpc>
              <a:spcBef>
                <a:spcPts val="0"/>
              </a:spcBef>
              <a:spcAft>
                <a:spcPts val="0"/>
              </a:spcAft>
            </a:pPr>
            <a:endParaRPr lang="en-US" sz="1500" i="1" dirty="0" smtClean="0"/>
          </a:p>
          <a:p>
            <a:pPr>
              <a:lnSpc>
                <a:spcPct val="110000"/>
              </a:lnSpc>
              <a:spcBef>
                <a:spcPts val="0"/>
              </a:spcBef>
              <a:spcAft>
                <a:spcPts val="0"/>
              </a:spcAft>
            </a:pPr>
            <a:r>
              <a:rPr lang="en-US" sz="1200" i="1" dirty="0" smtClean="0"/>
              <a:t>* Surgery Sample Proposal</a:t>
            </a:r>
            <a:endParaRPr lang="en-US" sz="1200" i="1" dirty="0"/>
          </a:p>
        </p:txBody>
      </p:sp>
    </p:spTree>
    <p:extLst>
      <p:ext uri="{BB962C8B-B14F-4D97-AF65-F5344CB8AC3E}">
        <p14:creationId xmlns:p14="http://schemas.microsoft.com/office/powerpoint/2010/main" val="56582662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183316"/>
            <a:ext cx="10058400" cy="1374873"/>
          </a:xfrm>
        </p:spPr>
        <p:txBody>
          <a:bodyPr>
            <a:normAutofit/>
          </a:bodyPr>
          <a:lstStyle/>
          <a:p>
            <a:r>
              <a:rPr lang="en-US" dirty="0" smtClean="0"/>
              <a:t>Statement of Problem/Topic of Research or Creative Work</a:t>
            </a:r>
            <a:endParaRPr lang="en-US" dirty="0"/>
          </a:p>
        </p:txBody>
      </p:sp>
      <p:sp>
        <p:nvSpPr>
          <p:cNvPr id="3" name="Content Placeholder 2"/>
          <p:cNvSpPr>
            <a:spLocks noGrp="1"/>
          </p:cNvSpPr>
          <p:nvPr>
            <p:ph idx="1"/>
          </p:nvPr>
        </p:nvSpPr>
        <p:spPr>
          <a:xfrm>
            <a:off x="1097280" y="1845734"/>
            <a:ext cx="10058400" cy="4478684"/>
          </a:xfrm>
        </p:spPr>
        <p:txBody>
          <a:bodyPr>
            <a:normAutofit fontScale="85000" lnSpcReduction="20000"/>
          </a:bodyPr>
          <a:lstStyle/>
          <a:p>
            <a:pPr>
              <a:lnSpc>
                <a:spcPct val="110000"/>
              </a:lnSpc>
              <a:spcBef>
                <a:spcPts val="0"/>
              </a:spcBef>
              <a:spcAft>
                <a:spcPts val="0"/>
              </a:spcAft>
            </a:pPr>
            <a:r>
              <a:rPr lang="en-US" sz="1900" b="1" dirty="0" smtClean="0"/>
              <a:t>Statement of research topic:</a:t>
            </a:r>
          </a:p>
          <a:p>
            <a:r>
              <a:rPr lang="en-US" dirty="0"/>
              <a:t>The University of Utah and the Oregon Shakespeare Festival (the largest regional theatre in the U.S.) have collaborated to create and then produce a modern-language adaptation of the John Fletcher’s and William Shakespeare’s play Two Noble Kinsmen. The Oregon Shakespeare Festival very rarely partners with educational institutions to create new works. The Oregon Shakespeare Festival is a not-for-profit professional theatre founded in 1935 with a season that runs from February through early November with 11 plays that include 3-4 by Shakespeare and seven by other classic writers, as well as modern and contemporary work and world premieres. They are also, monetarily, the largest theatre in the U.S., boasting a $32 million (USD) budget annually. Therefore, the artistic and educational opportunities that exist for students, like myself, at the University of Utah as a result of this partnership is unprecedented. The Oregon Shakespeare Festival is one of the largest employers of theatre practitioners in the United States, </a:t>
            </a:r>
            <a:r>
              <a:rPr lang="en-US" dirty="0" smtClean="0"/>
              <a:t>and </a:t>
            </a:r>
            <a:r>
              <a:rPr lang="en-US" dirty="0"/>
              <a:t>this partnership will forge a relationship that will reap numerous benefits to help the University of Utah’s current, and future, students have a national professional organization as part of their artistic network. </a:t>
            </a:r>
          </a:p>
          <a:p>
            <a:r>
              <a:rPr lang="en-US" dirty="0"/>
              <a:t>The translation will be written by </a:t>
            </a:r>
            <a:r>
              <a:rPr lang="en-US" dirty="0" smtClean="0"/>
              <a:t>X, </a:t>
            </a:r>
            <a:r>
              <a:rPr lang="en-US" dirty="0"/>
              <a:t>and </a:t>
            </a:r>
            <a:r>
              <a:rPr lang="en-US" dirty="0" err="1"/>
              <a:t>dramaturged</a:t>
            </a:r>
            <a:r>
              <a:rPr lang="en-US" dirty="0"/>
              <a:t> by </a:t>
            </a:r>
            <a:r>
              <a:rPr lang="en-US" dirty="0" smtClean="0"/>
              <a:t>X. X </a:t>
            </a:r>
            <a:r>
              <a:rPr lang="en-US" dirty="0"/>
              <a:t>has offered me the incredibly honorable position as her assistant </a:t>
            </a:r>
            <a:r>
              <a:rPr lang="en-US" dirty="0" err="1"/>
              <a:t>dramaturg</a:t>
            </a:r>
            <a:r>
              <a:rPr lang="en-US" dirty="0"/>
              <a:t> during this process. The type of research I would be doing is extensive. As an aspiring dramaturge, not only will I aid </a:t>
            </a:r>
            <a:r>
              <a:rPr lang="en-US" dirty="0" smtClean="0"/>
              <a:t>X </a:t>
            </a:r>
            <a:r>
              <a:rPr lang="en-US" dirty="0"/>
              <a:t>in historical and literary research of William Shakespeare and his plays, I will be actively aiding the adaptation and writing of this new and updated play. By translating Shakespearian texts into modern English, this project </a:t>
            </a:r>
            <a:r>
              <a:rPr lang="en-US" dirty="0">
                <a:solidFill>
                  <a:srgbClr val="FF0000"/>
                </a:solidFill>
              </a:rPr>
              <a:t>offers a new perspective into Renaissance literature and gives readers and younger audiences a more accessible approach to the Bard’s texts</a:t>
            </a:r>
            <a:r>
              <a:rPr lang="en-US" dirty="0"/>
              <a:t>.</a:t>
            </a:r>
          </a:p>
          <a:p>
            <a:pPr>
              <a:lnSpc>
                <a:spcPct val="110000"/>
              </a:lnSpc>
              <a:spcBef>
                <a:spcPts val="0"/>
              </a:spcBef>
              <a:spcAft>
                <a:spcPts val="0"/>
              </a:spcAft>
            </a:pPr>
            <a:endParaRPr lang="en-US" sz="1500" i="1" dirty="0" smtClean="0"/>
          </a:p>
          <a:p>
            <a:pPr>
              <a:lnSpc>
                <a:spcPct val="110000"/>
              </a:lnSpc>
              <a:spcBef>
                <a:spcPts val="0"/>
              </a:spcBef>
              <a:spcAft>
                <a:spcPts val="0"/>
              </a:spcAft>
            </a:pPr>
            <a:r>
              <a:rPr lang="en-US" sz="1200" i="1" dirty="0" smtClean="0"/>
              <a:t>*Theatre Sample Proposal</a:t>
            </a:r>
            <a:endParaRPr lang="en-US" sz="1200" i="1" dirty="0"/>
          </a:p>
        </p:txBody>
      </p:sp>
    </p:spTree>
    <p:extLst>
      <p:ext uri="{BB962C8B-B14F-4D97-AF65-F5344CB8AC3E}">
        <p14:creationId xmlns:p14="http://schemas.microsoft.com/office/powerpoint/2010/main" val="8147022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Undergraduate Research Opportunities Program (UROP)</a:t>
            </a:r>
            <a:endParaRPr lang="en-US" dirty="0"/>
          </a:p>
        </p:txBody>
      </p:sp>
      <p:sp>
        <p:nvSpPr>
          <p:cNvPr id="3" name="Content Placeholder 2"/>
          <p:cNvSpPr>
            <a:spLocks noGrp="1"/>
          </p:cNvSpPr>
          <p:nvPr>
            <p:ph idx="1"/>
          </p:nvPr>
        </p:nvSpPr>
        <p:spPr>
          <a:xfrm>
            <a:off x="1097280" y="2045776"/>
            <a:ext cx="10058400" cy="4252454"/>
          </a:xfrm>
        </p:spPr>
        <p:txBody>
          <a:bodyPr>
            <a:normAutofit/>
          </a:bodyPr>
          <a:lstStyle/>
          <a:p>
            <a:pPr>
              <a:buFont typeface="Arial" panose="020B0604020202020204" pitchFamily="34" charset="0"/>
              <a:buChar char="•"/>
            </a:pPr>
            <a:r>
              <a:rPr lang="en-US" sz="2400" dirty="0" smtClean="0"/>
              <a:t>Get paid to work with a Faculty Mentor</a:t>
            </a:r>
          </a:p>
          <a:p>
            <a:pPr>
              <a:buFont typeface="Arial" panose="020B0604020202020204" pitchFamily="34" charset="0"/>
              <a:buChar char="•"/>
            </a:pPr>
            <a:endParaRPr lang="en-US" sz="1400" dirty="0" smtClean="0"/>
          </a:p>
          <a:p>
            <a:pPr>
              <a:buFont typeface="Arial" panose="020B0604020202020204" pitchFamily="34" charset="0"/>
              <a:buChar char="•"/>
            </a:pPr>
            <a:r>
              <a:rPr lang="en-US" sz="2400" dirty="0" smtClean="0"/>
              <a:t>Research or creative work in </a:t>
            </a:r>
            <a:r>
              <a:rPr lang="en-US" sz="2400" i="1" dirty="0" smtClean="0"/>
              <a:t>any </a:t>
            </a:r>
            <a:r>
              <a:rPr lang="en-US" sz="2400" dirty="0" smtClean="0"/>
              <a:t>discipline</a:t>
            </a:r>
            <a:endParaRPr lang="en-US" sz="2400" i="1" dirty="0" smtClean="0"/>
          </a:p>
          <a:p>
            <a:pPr>
              <a:buFont typeface="Arial" panose="020B0604020202020204" pitchFamily="34" charset="0"/>
              <a:buChar char="•"/>
            </a:pPr>
            <a:endParaRPr lang="en-US" sz="1400" dirty="0" smtClean="0"/>
          </a:p>
          <a:p>
            <a:pPr>
              <a:buFont typeface="Arial" panose="020B0604020202020204" pitchFamily="34" charset="0"/>
              <a:buChar char="•"/>
            </a:pPr>
            <a:r>
              <a:rPr lang="en-US" sz="2400" dirty="0" smtClean="0"/>
              <a:t>$10/hr. for up to 120 hours in the first semester with an option to renew for a second semester</a:t>
            </a:r>
          </a:p>
          <a:p>
            <a:pPr>
              <a:buFont typeface="Arial" panose="020B0604020202020204" pitchFamily="34" charset="0"/>
              <a:buChar char="•"/>
            </a:pPr>
            <a:endParaRPr lang="en-US" sz="1400" dirty="0" smtClean="0"/>
          </a:p>
          <a:p>
            <a:pPr>
              <a:buFont typeface="Arial" panose="020B0604020202020204" pitchFamily="34" charset="0"/>
              <a:buChar char="•"/>
            </a:pPr>
            <a:r>
              <a:rPr lang="en-US" sz="2400" dirty="0" smtClean="0"/>
              <a:t>Part-time job: log hours through payroll; log approximately 10 hours a week*</a:t>
            </a:r>
          </a:p>
          <a:p>
            <a:pPr marL="0" indent="0">
              <a:buNone/>
            </a:pPr>
            <a:endParaRPr lang="en-US" sz="1000" dirty="0" smtClean="0"/>
          </a:p>
          <a:p>
            <a:pPr marL="0" indent="0">
              <a:buNone/>
            </a:pPr>
            <a:r>
              <a:rPr lang="en-US" dirty="0" smtClean="0"/>
              <a:t>*</a:t>
            </a:r>
            <a:r>
              <a:rPr lang="en-US" sz="1600" i="1" dirty="0" smtClean="0"/>
              <a:t>suggested not required</a:t>
            </a:r>
          </a:p>
          <a:p>
            <a:pPr>
              <a:buFont typeface="Arial" panose="020B0604020202020204" pitchFamily="34" charset="0"/>
              <a:buChar char="•"/>
            </a:pPr>
            <a:endParaRPr lang="en-US" dirty="0"/>
          </a:p>
        </p:txBody>
      </p:sp>
    </p:spTree>
    <p:extLst>
      <p:ext uri="{BB962C8B-B14F-4D97-AF65-F5344CB8AC3E}">
        <p14:creationId xmlns:p14="http://schemas.microsoft.com/office/powerpoint/2010/main" val="362649903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Relevant Background/Literature Review</a:t>
            </a:r>
            <a:endParaRPr lang="en-US" dirty="0"/>
          </a:p>
        </p:txBody>
      </p:sp>
      <p:sp>
        <p:nvSpPr>
          <p:cNvPr id="3" name="Content Placeholder 2"/>
          <p:cNvSpPr>
            <a:spLocks noGrp="1"/>
          </p:cNvSpPr>
          <p:nvPr>
            <p:ph idx="1"/>
          </p:nvPr>
        </p:nvSpPr>
        <p:spPr/>
        <p:txBody>
          <a:bodyPr/>
          <a:lstStyle/>
          <a:p>
            <a:r>
              <a:rPr lang="en-US" sz="3200" dirty="0"/>
              <a:t>Purpose: to make clear that </a:t>
            </a:r>
            <a:r>
              <a:rPr lang="en-US" sz="3200" dirty="0" smtClean="0"/>
              <a:t>you understand </a:t>
            </a:r>
            <a:r>
              <a:rPr lang="en-US" sz="3200" dirty="0"/>
              <a:t>where project lies in broader context; to exhibit that </a:t>
            </a:r>
            <a:r>
              <a:rPr lang="en-US" sz="3200" dirty="0" smtClean="0"/>
              <a:t>you are engaged </a:t>
            </a:r>
            <a:r>
              <a:rPr lang="en-US" sz="3200" dirty="0"/>
              <a:t>in project </a:t>
            </a:r>
            <a:r>
              <a:rPr lang="en-US" sz="3200" dirty="0" smtClean="0"/>
              <a:t>already - enough </a:t>
            </a:r>
            <a:r>
              <a:rPr lang="en-US" sz="3200" dirty="0"/>
              <a:t>to be able to effectively pursue project</a:t>
            </a:r>
          </a:p>
          <a:p>
            <a:endParaRPr lang="en-US" dirty="0" smtClean="0"/>
          </a:p>
          <a:p>
            <a:r>
              <a:rPr lang="en-US" sz="2400" dirty="0" smtClean="0"/>
              <a:t>Things to notice about sample proposals:</a:t>
            </a:r>
          </a:p>
          <a:p>
            <a:pPr>
              <a:buFont typeface="Arial"/>
              <a:buChar char="•"/>
            </a:pPr>
            <a:r>
              <a:rPr lang="en-US" dirty="0" smtClean="0"/>
              <a:t> Include citations</a:t>
            </a:r>
          </a:p>
          <a:p>
            <a:pPr>
              <a:buFont typeface="Arial"/>
              <a:buChar char="•"/>
            </a:pPr>
            <a:r>
              <a:rPr lang="en-US" dirty="0" smtClean="0"/>
              <a:t> Supports the claim that the project is significant</a:t>
            </a:r>
          </a:p>
          <a:p>
            <a:pPr marL="0" indent="0">
              <a:buNone/>
            </a:pPr>
            <a:endParaRPr lang="en-US" dirty="0" smtClean="0"/>
          </a:p>
        </p:txBody>
      </p:sp>
    </p:spTree>
    <p:extLst>
      <p:ext uri="{BB962C8B-B14F-4D97-AF65-F5344CB8AC3E}">
        <p14:creationId xmlns:p14="http://schemas.microsoft.com/office/powerpoint/2010/main" val="367782162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Specific Activities/Timeline</a:t>
            </a:r>
            <a:endParaRPr lang="en-US" dirty="0"/>
          </a:p>
        </p:txBody>
      </p:sp>
      <p:sp>
        <p:nvSpPr>
          <p:cNvPr id="3" name="Content Placeholder 2"/>
          <p:cNvSpPr>
            <a:spLocks noGrp="1"/>
          </p:cNvSpPr>
          <p:nvPr>
            <p:ph idx="1"/>
          </p:nvPr>
        </p:nvSpPr>
        <p:spPr/>
        <p:txBody>
          <a:bodyPr>
            <a:normAutofit lnSpcReduction="10000"/>
          </a:bodyPr>
          <a:lstStyle/>
          <a:p>
            <a:r>
              <a:rPr lang="en-US" sz="3200" dirty="0"/>
              <a:t>Purpose: </a:t>
            </a:r>
            <a:r>
              <a:rPr lang="en-US" sz="3200" dirty="0" smtClean="0"/>
              <a:t>provide both larger context </a:t>
            </a:r>
            <a:r>
              <a:rPr lang="en-US" sz="3200" i="1" dirty="0" smtClean="0"/>
              <a:t>and </a:t>
            </a:r>
            <a:r>
              <a:rPr lang="en-US" sz="3200" dirty="0" smtClean="0"/>
              <a:t>concrete</a:t>
            </a:r>
            <a:r>
              <a:rPr lang="en-US" sz="3200" dirty="0"/>
              <a:t>, achievable timeline </a:t>
            </a:r>
            <a:r>
              <a:rPr lang="en-US" sz="3200" i="1" dirty="0"/>
              <a:t>within 120 hours</a:t>
            </a:r>
            <a:r>
              <a:rPr lang="en-US" sz="3200" dirty="0"/>
              <a:t> (project is part of much larger project, but what are we funding?); evidence that work will be done with mentor</a:t>
            </a:r>
          </a:p>
          <a:p>
            <a:endParaRPr lang="en-US" dirty="0" smtClean="0"/>
          </a:p>
          <a:p>
            <a:r>
              <a:rPr lang="en-US" sz="2400" dirty="0" smtClean="0"/>
              <a:t>Things to notice about sample proposals:</a:t>
            </a:r>
            <a:endParaRPr lang="en-US" sz="2400" dirty="0"/>
          </a:p>
          <a:p>
            <a:pPr>
              <a:buFont typeface="Arial"/>
              <a:buChar char="•"/>
            </a:pPr>
            <a:r>
              <a:rPr lang="en-US" sz="2400" dirty="0" smtClean="0"/>
              <a:t> What the steps are will differ</a:t>
            </a:r>
          </a:p>
          <a:p>
            <a:pPr>
              <a:buFont typeface="Arial"/>
              <a:buChar char="•"/>
            </a:pPr>
            <a:r>
              <a:rPr lang="en-US" sz="2400" dirty="0" smtClean="0"/>
              <a:t> The actual timeline will differ</a:t>
            </a:r>
          </a:p>
          <a:p>
            <a:pPr>
              <a:buFont typeface="Arial"/>
              <a:buChar char="•"/>
            </a:pPr>
            <a:r>
              <a:rPr lang="en-US" sz="2400" dirty="0" smtClean="0"/>
              <a:t> How it is presented in proposal can differ</a:t>
            </a:r>
          </a:p>
        </p:txBody>
      </p:sp>
    </p:spTree>
    <p:extLst>
      <p:ext uri="{BB962C8B-B14F-4D97-AF65-F5344CB8AC3E}">
        <p14:creationId xmlns:p14="http://schemas.microsoft.com/office/powerpoint/2010/main" val="278530063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Specific Activities/Timeline</a:t>
            </a:r>
            <a:endParaRPr lang="en-US" dirty="0"/>
          </a:p>
        </p:txBody>
      </p:sp>
      <p:sp>
        <p:nvSpPr>
          <p:cNvPr id="3" name="Content Placeholder 2"/>
          <p:cNvSpPr>
            <a:spLocks noGrp="1"/>
          </p:cNvSpPr>
          <p:nvPr>
            <p:ph idx="1"/>
          </p:nvPr>
        </p:nvSpPr>
        <p:spPr>
          <a:xfrm>
            <a:off x="1097280" y="1845734"/>
            <a:ext cx="10058400" cy="4531060"/>
          </a:xfrm>
        </p:spPr>
        <p:txBody>
          <a:bodyPr>
            <a:normAutofit fontScale="62500" lnSpcReduction="20000"/>
          </a:bodyPr>
          <a:lstStyle/>
          <a:p>
            <a:pPr>
              <a:lnSpc>
                <a:spcPct val="120000"/>
              </a:lnSpc>
              <a:spcBef>
                <a:spcPts val="0"/>
              </a:spcBef>
              <a:spcAft>
                <a:spcPts val="0"/>
              </a:spcAft>
            </a:pPr>
            <a:r>
              <a:rPr lang="en-US" sz="2300" dirty="0"/>
              <a:t>In our research team, we have collected a group of BOLD data for healthy and PAD</a:t>
            </a:r>
          </a:p>
          <a:p>
            <a:pPr>
              <a:lnSpc>
                <a:spcPct val="120000"/>
              </a:lnSpc>
              <a:spcBef>
                <a:spcPts val="0"/>
              </a:spcBef>
              <a:spcAft>
                <a:spcPts val="0"/>
              </a:spcAft>
            </a:pPr>
            <a:r>
              <a:rPr lang="en-US" sz="2300" dirty="0"/>
              <a:t>patients, with all data acquired during exercise recovery. The first part of my project involves</a:t>
            </a:r>
          </a:p>
          <a:p>
            <a:pPr>
              <a:lnSpc>
                <a:spcPct val="120000"/>
              </a:lnSpc>
              <a:spcBef>
                <a:spcPts val="0"/>
              </a:spcBef>
              <a:spcAft>
                <a:spcPts val="0"/>
              </a:spcAft>
            </a:pPr>
            <a:r>
              <a:rPr lang="en-US" sz="2300" dirty="0"/>
              <a:t>segmenting different muscle groups of the calf and generating their T2* versus time curves. To</a:t>
            </a:r>
          </a:p>
          <a:p>
            <a:pPr>
              <a:lnSpc>
                <a:spcPct val="120000"/>
              </a:lnSpc>
              <a:spcBef>
                <a:spcPts val="0"/>
              </a:spcBef>
              <a:spcAft>
                <a:spcPts val="0"/>
              </a:spcAft>
            </a:pPr>
            <a:r>
              <a:rPr lang="en-US" sz="2300" dirty="0"/>
              <a:t>better localize the muscle groups, I will first study the anatomy of the calf muscle, and for each</a:t>
            </a:r>
          </a:p>
          <a:p>
            <a:pPr>
              <a:lnSpc>
                <a:spcPct val="120000"/>
              </a:lnSpc>
              <a:spcBef>
                <a:spcPts val="0"/>
              </a:spcBef>
              <a:spcAft>
                <a:spcPts val="0"/>
              </a:spcAft>
            </a:pPr>
            <a:r>
              <a:rPr lang="en-US" sz="2300" dirty="0"/>
              <a:t>data set, view a high-resolution anatomic image. To eliminate the impact of intramuscular</a:t>
            </a:r>
          </a:p>
          <a:p>
            <a:pPr>
              <a:lnSpc>
                <a:spcPct val="120000"/>
              </a:lnSpc>
              <a:spcBef>
                <a:spcPts val="0"/>
              </a:spcBef>
              <a:spcAft>
                <a:spcPts val="0"/>
              </a:spcAft>
            </a:pPr>
            <a:r>
              <a:rPr lang="en-US" sz="2300" dirty="0"/>
              <a:t>vessels or fat, we will also consider excluding some very bright or dark voxels. For fast</a:t>
            </a:r>
          </a:p>
          <a:p>
            <a:pPr>
              <a:lnSpc>
                <a:spcPct val="120000"/>
              </a:lnSpc>
              <a:spcBef>
                <a:spcPts val="0"/>
              </a:spcBef>
              <a:spcAft>
                <a:spcPts val="0"/>
              </a:spcAft>
            </a:pPr>
            <a:r>
              <a:rPr lang="en-US" sz="2300" dirty="0"/>
              <a:t>processing, I will program with </a:t>
            </a:r>
            <a:r>
              <a:rPr lang="en-US" sz="2300" dirty="0" err="1"/>
              <a:t>MatLab</a:t>
            </a:r>
            <a:r>
              <a:rPr lang="en-US" sz="2300" dirty="0"/>
              <a:t> to perform all computations, graphing, and region-</a:t>
            </a:r>
            <a:r>
              <a:rPr lang="en-US" sz="2300" dirty="0" smtClean="0"/>
              <a:t>of interest</a:t>
            </a:r>
            <a:endParaRPr lang="en-US" sz="2300" dirty="0"/>
          </a:p>
          <a:p>
            <a:pPr>
              <a:lnSpc>
                <a:spcPct val="120000"/>
              </a:lnSpc>
              <a:spcBef>
                <a:spcPts val="0"/>
              </a:spcBef>
              <a:spcAft>
                <a:spcPts val="0"/>
              </a:spcAft>
            </a:pPr>
            <a:r>
              <a:rPr lang="en-US" sz="2300" dirty="0"/>
              <a:t>(ROI) drawing. This portion of the project should require 2 months.</a:t>
            </a:r>
          </a:p>
          <a:p>
            <a:pPr>
              <a:lnSpc>
                <a:spcPct val="120000"/>
              </a:lnSpc>
              <a:spcBef>
                <a:spcPts val="0"/>
              </a:spcBef>
              <a:spcAft>
                <a:spcPts val="0"/>
              </a:spcAft>
            </a:pPr>
            <a:endParaRPr lang="en-US" sz="2300" dirty="0" smtClean="0"/>
          </a:p>
          <a:p>
            <a:pPr>
              <a:lnSpc>
                <a:spcPct val="120000"/>
              </a:lnSpc>
              <a:spcBef>
                <a:spcPts val="0"/>
              </a:spcBef>
              <a:spcAft>
                <a:spcPts val="0"/>
              </a:spcAft>
            </a:pPr>
            <a:r>
              <a:rPr lang="en-US" sz="2300" dirty="0" smtClean="0"/>
              <a:t>In </a:t>
            </a:r>
            <a:r>
              <a:rPr lang="en-US" sz="2300" dirty="0"/>
              <a:t>the second step in the project, we will analyze the temporal change of T2* during the</a:t>
            </a:r>
          </a:p>
          <a:p>
            <a:pPr>
              <a:lnSpc>
                <a:spcPct val="120000"/>
              </a:lnSpc>
              <a:spcBef>
                <a:spcPts val="0"/>
              </a:spcBef>
              <a:spcAft>
                <a:spcPts val="0"/>
              </a:spcAft>
            </a:pPr>
            <a:r>
              <a:rPr lang="en-US" sz="2300" dirty="0"/>
              <a:t>exercise recovery for the cases. To quantify the change, we will find a proper mathematic</a:t>
            </a:r>
          </a:p>
          <a:p>
            <a:pPr>
              <a:lnSpc>
                <a:spcPct val="120000"/>
              </a:lnSpc>
              <a:spcBef>
                <a:spcPts val="0"/>
              </a:spcBef>
              <a:spcAft>
                <a:spcPts val="0"/>
              </a:spcAft>
            </a:pPr>
            <a:r>
              <a:rPr lang="en-US" sz="2300" dirty="0"/>
              <a:t>function to fit the temporal curves, and use the parameters of the function for quantification. This</a:t>
            </a:r>
          </a:p>
          <a:p>
            <a:pPr>
              <a:lnSpc>
                <a:spcPct val="120000"/>
              </a:lnSpc>
              <a:spcBef>
                <a:spcPts val="0"/>
              </a:spcBef>
              <a:spcAft>
                <a:spcPts val="0"/>
              </a:spcAft>
            </a:pPr>
            <a:r>
              <a:rPr lang="en-US" sz="2300" dirty="0"/>
              <a:t>will involve creating a </a:t>
            </a:r>
            <a:r>
              <a:rPr lang="en-US" sz="2300" dirty="0" err="1"/>
              <a:t>MatLab</a:t>
            </a:r>
            <a:r>
              <a:rPr lang="en-US" sz="2300" dirty="0"/>
              <a:t> program to fit the curves with optimization techniques and</a:t>
            </a:r>
          </a:p>
          <a:p>
            <a:pPr>
              <a:lnSpc>
                <a:spcPct val="120000"/>
              </a:lnSpc>
              <a:spcBef>
                <a:spcPts val="0"/>
              </a:spcBef>
              <a:spcAft>
                <a:spcPts val="0"/>
              </a:spcAft>
            </a:pPr>
            <a:r>
              <a:rPr lang="en-US" sz="2300" dirty="0"/>
              <a:t>evaluate the curve-fitting residues. This step should take 4-6 months.</a:t>
            </a:r>
          </a:p>
          <a:p>
            <a:pPr>
              <a:lnSpc>
                <a:spcPct val="120000"/>
              </a:lnSpc>
              <a:spcBef>
                <a:spcPts val="0"/>
              </a:spcBef>
              <a:spcAft>
                <a:spcPts val="0"/>
              </a:spcAft>
            </a:pPr>
            <a:r>
              <a:rPr lang="en-US" sz="2300" dirty="0"/>
              <a:t>The final step will be to use statistical analysis to determine the optimal threshold for the</a:t>
            </a:r>
          </a:p>
          <a:p>
            <a:pPr>
              <a:lnSpc>
                <a:spcPct val="120000"/>
              </a:lnSpc>
              <a:spcBef>
                <a:spcPts val="0"/>
              </a:spcBef>
              <a:spcAft>
                <a:spcPts val="0"/>
              </a:spcAft>
            </a:pPr>
            <a:r>
              <a:rPr lang="en-US" sz="2300" dirty="0"/>
              <a:t>curvature parameters to differentiate PAD patients and healthy subjects. This step should take</a:t>
            </a:r>
          </a:p>
          <a:p>
            <a:pPr>
              <a:lnSpc>
                <a:spcPct val="120000"/>
              </a:lnSpc>
              <a:spcBef>
                <a:spcPts val="0"/>
              </a:spcBef>
              <a:spcAft>
                <a:spcPts val="0"/>
              </a:spcAft>
            </a:pPr>
            <a:r>
              <a:rPr lang="en-US" sz="2300" dirty="0"/>
              <a:t>until April 2016, and will include preparing all results for submitting a journal paper and/or</a:t>
            </a:r>
          </a:p>
          <a:p>
            <a:pPr>
              <a:lnSpc>
                <a:spcPct val="120000"/>
              </a:lnSpc>
              <a:spcBef>
                <a:spcPts val="0"/>
              </a:spcBef>
              <a:spcAft>
                <a:spcPts val="0"/>
              </a:spcAft>
            </a:pPr>
            <a:r>
              <a:rPr lang="en-US" sz="2300" dirty="0"/>
              <a:t>abstracts to major national or international conferences</a:t>
            </a:r>
            <a:r>
              <a:rPr lang="en-US" sz="2300" dirty="0" smtClean="0"/>
              <a:t>.*</a:t>
            </a:r>
          </a:p>
          <a:p>
            <a:pPr>
              <a:lnSpc>
                <a:spcPct val="120000"/>
              </a:lnSpc>
              <a:spcBef>
                <a:spcPts val="0"/>
              </a:spcBef>
              <a:spcAft>
                <a:spcPts val="0"/>
              </a:spcAft>
            </a:pPr>
            <a:endParaRPr lang="en-US" dirty="0" smtClean="0"/>
          </a:p>
          <a:p>
            <a:pPr>
              <a:lnSpc>
                <a:spcPct val="120000"/>
              </a:lnSpc>
              <a:spcBef>
                <a:spcPts val="0"/>
              </a:spcBef>
              <a:spcAft>
                <a:spcPts val="0"/>
              </a:spcAft>
            </a:pPr>
            <a:r>
              <a:rPr lang="en-US" sz="1600" dirty="0" smtClean="0"/>
              <a:t>*Biochemistry </a:t>
            </a:r>
            <a:r>
              <a:rPr lang="en-US" sz="1600" dirty="0" smtClean="0"/>
              <a:t>Sample Proposal</a:t>
            </a:r>
            <a:endParaRPr lang="en-US" sz="1600" dirty="0"/>
          </a:p>
        </p:txBody>
      </p:sp>
    </p:spTree>
    <p:extLst>
      <p:ext uri="{BB962C8B-B14F-4D97-AF65-F5344CB8AC3E}">
        <p14:creationId xmlns:p14="http://schemas.microsoft.com/office/powerpoint/2010/main" val="278610583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Specific Activities/Timeline</a:t>
            </a:r>
            <a:endParaRPr lang="en-US" dirty="0"/>
          </a:p>
        </p:txBody>
      </p:sp>
      <p:sp>
        <p:nvSpPr>
          <p:cNvPr id="3" name="Content Placeholder 2"/>
          <p:cNvSpPr>
            <a:spLocks noGrp="1"/>
          </p:cNvSpPr>
          <p:nvPr>
            <p:ph idx="1"/>
          </p:nvPr>
        </p:nvSpPr>
        <p:spPr>
          <a:xfrm>
            <a:off x="1097280" y="1845734"/>
            <a:ext cx="10058400" cy="4612033"/>
          </a:xfrm>
        </p:spPr>
        <p:txBody>
          <a:bodyPr>
            <a:normAutofit fontScale="85000" lnSpcReduction="20000"/>
          </a:bodyPr>
          <a:lstStyle/>
          <a:p>
            <a:pPr>
              <a:lnSpc>
                <a:spcPct val="110000"/>
              </a:lnSpc>
              <a:spcBef>
                <a:spcPts val="0"/>
              </a:spcBef>
              <a:spcAft>
                <a:spcPts val="0"/>
              </a:spcAft>
            </a:pPr>
            <a:r>
              <a:rPr lang="en-US" dirty="0" smtClean="0"/>
              <a:t>August-September </a:t>
            </a:r>
            <a:r>
              <a:rPr lang="en-US" dirty="0"/>
              <a:t>2015</a:t>
            </a:r>
          </a:p>
          <a:p>
            <a:pPr>
              <a:lnSpc>
                <a:spcPct val="110000"/>
              </a:lnSpc>
              <a:spcBef>
                <a:spcPts val="0"/>
              </a:spcBef>
              <a:spcAft>
                <a:spcPts val="0"/>
              </a:spcAft>
            </a:pPr>
            <a:r>
              <a:rPr lang="en-US" dirty="0"/>
              <a:t>The Y173F* mutant protein will be analyzed by Fourier Transform </a:t>
            </a:r>
            <a:r>
              <a:rPr lang="en-US" dirty="0" smtClean="0"/>
              <a:t>Infrared Spectroscopy </a:t>
            </a:r>
            <a:r>
              <a:rPr lang="en-US" dirty="0"/>
              <a:t>(FTIR). Work will begin on </a:t>
            </a:r>
            <a:r>
              <a:rPr lang="en-US" dirty="0" err="1"/>
              <a:t>cotransforming</a:t>
            </a:r>
            <a:r>
              <a:rPr lang="en-US" dirty="0"/>
              <a:t> the stock </a:t>
            </a:r>
            <a:r>
              <a:rPr lang="en-US" dirty="0" smtClean="0"/>
              <a:t>plasmids F112F</a:t>
            </a:r>
            <a:r>
              <a:rPr lang="en-US" dirty="0"/>
              <a:t>* and F420F* into the RG145 expression strain.</a:t>
            </a:r>
          </a:p>
          <a:p>
            <a:pPr>
              <a:lnSpc>
                <a:spcPct val="110000"/>
              </a:lnSpc>
              <a:spcBef>
                <a:spcPts val="0"/>
              </a:spcBef>
              <a:spcAft>
                <a:spcPts val="0"/>
              </a:spcAft>
            </a:pPr>
            <a:endParaRPr lang="en-US" dirty="0" smtClean="0"/>
          </a:p>
          <a:p>
            <a:pPr>
              <a:lnSpc>
                <a:spcPct val="110000"/>
              </a:lnSpc>
              <a:spcBef>
                <a:spcPts val="0"/>
              </a:spcBef>
              <a:spcAft>
                <a:spcPts val="0"/>
              </a:spcAft>
            </a:pPr>
            <a:r>
              <a:rPr lang="en-US" dirty="0" smtClean="0"/>
              <a:t>October </a:t>
            </a:r>
            <a:r>
              <a:rPr lang="en-US" dirty="0"/>
              <a:t>2015 </a:t>
            </a:r>
            <a:endParaRPr lang="en-US" dirty="0" smtClean="0"/>
          </a:p>
          <a:p>
            <a:pPr>
              <a:lnSpc>
                <a:spcPct val="110000"/>
              </a:lnSpc>
              <a:spcBef>
                <a:spcPts val="0"/>
              </a:spcBef>
              <a:spcAft>
                <a:spcPts val="0"/>
              </a:spcAft>
            </a:pPr>
            <a:r>
              <a:rPr lang="en-US" dirty="0" smtClean="0"/>
              <a:t>Express </a:t>
            </a:r>
            <a:r>
              <a:rPr lang="en-US" dirty="0"/>
              <a:t>and purify F112F* and F420F* </a:t>
            </a:r>
            <a:r>
              <a:rPr lang="en-US" dirty="0" err="1"/>
              <a:t>ubiquinol</a:t>
            </a:r>
            <a:r>
              <a:rPr lang="en-US" dirty="0"/>
              <a:t> oxidases. Purification </a:t>
            </a:r>
            <a:r>
              <a:rPr lang="en-US" dirty="0" smtClean="0"/>
              <a:t>will be </a:t>
            </a:r>
            <a:r>
              <a:rPr lang="en-US" dirty="0"/>
              <a:t>accomplished using FPLC (Fast Protein Liquid Chromatography). </a:t>
            </a:r>
            <a:r>
              <a:rPr lang="en-US" dirty="0" smtClean="0"/>
              <a:t>The FPLC </a:t>
            </a:r>
            <a:r>
              <a:rPr lang="en-US" dirty="0"/>
              <a:t>column used will be a nickel column, which has an affinity for </a:t>
            </a:r>
            <a:r>
              <a:rPr lang="en-US" dirty="0" smtClean="0"/>
              <a:t>the </a:t>
            </a:r>
            <a:r>
              <a:rPr lang="en-US" dirty="0" err="1" smtClean="0"/>
              <a:t>histidine</a:t>
            </a:r>
            <a:r>
              <a:rPr lang="en-US" dirty="0" smtClean="0"/>
              <a:t> </a:t>
            </a:r>
            <a:r>
              <a:rPr lang="en-US" dirty="0"/>
              <a:t>tag that will be incorporated in the </a:t>
            </a:r>
            <a:r>
              <a:rPr lang="en-US" dirty="0" err="1"/>
              <a:t>UbO</a:t>
            </a:r>
            <a:r>
              <a:rPr lang="en-US" dirty="0"/>
              <a:t> during expression.</a:t>
            </a:r>
          </a:p>
          <a:p>
            <a:pPr>
              <a:lnSpc>
                <a:spcPct val="110000"/>
              </a:lnSpc>
              <a:spcBef>
                <a:spcPts val="0"/>
              </a:spcBef>
              <a:spcAft>
                <a:spcPts val="0"/>
              </a:spcAft>
            </a:pPr>
            <a:endParaRPr lang="en-US" dirty="0" smtClean="0"/>
          </a:p>
          <a:p>
            <a:pPr>
              <a:lnSpc>
                <a:spcPct val="110000"/>
              </a:lnSpc>
              <a:spcBef>
                <a:spcPts val="0"/>
              </a:spcBef>
              <a:spcAft>
                <a:spcPts val="0"/>
              </a:spcAft>
            </a:pPr>
            <a:r>
              <a:rPr lang="en-US" dirty="0" smtClean="0"/>
              <a:t>November </a:t>
            </a:r>
            <a:r>
              <a:rPr lang="en-US" dirty="0"/>
              <a:t>2015 </a:t>
            </a:r>
            <a:endParaRPr lang="en-US" dirty="0" smtClean="0"/>
          </a:p>
          <a:p>
            <a:pPr>
              <a:lnSpc>
                <a:spcPct val="110000"/>
              </a:lnSpc>
              <a:spcBef>
                <a:spcPts val="0"/>
              </a:spcBef>
              <a:spcAft>
                <a:spcPts val="0"/>
              </a:spcAft>
            </a:pPr>
            <a:r>
              <a:rPr lang="en-US" dirty="0" smtClean="0"/>
              <a:t>Verify </a:t>
            </a:r>
            <a:r>
              <a:rPr lang="en-US" dirty="0"/>
              <a:t>the purification and identities of F420F* and F112F* </a:t>
            </a:r>
            <a:r>
              <a:rPr lang="en-US" dirty="0" err="1" smtClean="0"/>
              <a:t>ubiquinol</a:t>
            </a:r>
            <a:r>
              <a:rPr lang="en-US" dirty="0"/>
              <a:t> </a:t>
            </a:r>
            <a:r>
              <a:rPr lang="en-US" dirty="0" smtClean="0"/>
              <a:t>oxidases </a:t>
            </a:r>
            <a:r>
              <a:rPr lang="en-US" dirty="0"/>
              <a:t>by FTIR or mass spectrometry. Perform proton pumping </a:t>
            </a:r>
            <a:r>
              <a:rPr lang="en-US" dirty="0" smtClean="0"/>
              <a:t>and </a:t>
            </a:r>
            <a:r>
              <a:rPr lang="en-US" dirty="0" err="1" smtClean="0"/>
              <a:t>quinol</a:t>
            </a:r>
            <a:r>
              <a:rPr lang="en-US" dirty="0" smtClean="0"/>
              <a:t> </a:t>
            </a:r>
            <a:r>
              <a:rPr lang="en-US" dirty="0"/>
              <a:t>oxidation assays. Begin expressing other mutants.</a:t>
            </a:r>
          </a:p>
          <a:p>
            <a:pPr>
              <a:lnSpc>
                <a:spcPct val="110000"/>
              </a:lnSpc>
              <a:spcBef>
                <a:spcPts val="0"/>
              </a:spcBef>
              <a:spcAft>
                <a:spcPts val="0"/>
              </a:spcAft>
            </a:pPr>
            <a:endParaRPr lang="en-US" dirty="0" smtClean="0"/>
          </a:p>
          <a:p>
            <a:pPr>
              <a:lnSpc>
                <a:spcPct val="110000"/>
              </a:lnSpc>
              <a:spcBef>
                <a:spcPts val="0"/>
              </a:spcBef>
              <a:spcAft>
                <a:spcPts val="0"/>
              </a:spcAft>
            </a:pPr>
            <a:r>
              <a:rPr lang="en-US" dirty="0" smtClean="0"/>
              <a:t>December 2015</a:t>
            </a:r>
          </a:p>
          <a:p>
            <a:pPr>
              <a:lnSpc>
                <a:spcPct val="110000"/>
              </a:lnSpc>
              <a:spcBef>
                <a:spcPts val="0"/>
              </a:spcBef>
              <a:spcAft>
                <a:spcPts val="0"/>
              </a:spcAft>
            </a:pPr>
            <a:r>
              <a:rPr lang="en-US" dirty="0" smtClean="0"/>
              <a:t>For </a:t>
            </a:r>
            <a:r>
              <a:rPr lang="en-US" dirty="0"/>
              <a:t>F112F* and F420F* </a:t>
            </a:r>
            <a:r>
              <a:rPr lang="en-US" dirty="0" err="1"/>
              <a:t>UbO</a:t>
            </a:r>
            <a:r>
              <a:rPr lang="en-US" dirty="0"/>
              <a:t>, the O, R and PM oxidation states will </a:t>
            </a:r>
            <a:r>
              <a:rPr lang="en-US" dirty="0" smtClean="0"/>
              <a:t>be isolated </a:t>
            </a:r>
            <a:r>
              <a:rPr lang="en-US" dirty="0"/>
              <a:t>and analyzed by FTIR. Other mutant proteins will be purified</a:t>
            </a:r>
            <a:r>
              <a:rPr lang="en-US" dirty="0" smtClean="0"/>
              <a:t>.*</a:t>
            </a:r>
          </a:p>
          <a:p>
            <a:pPr>
              <a:lnSpc>
                <a:spcPct val="110000"/>
              </a:lnSpc>
              <a:spcBef>
                <a:spcPts val="0"/>
              </a:spcBef>
              <a:spcAft>
                <a:spcPts val="0"/>
              </a:spcAft>
            </a:pPr>
            <a:endParaRPr lang="en-US" dirty="0"/>
          </a:p>
          <a:p>
            <a:pPr>
              <a:lnSpc>
                <a:spcPct val="110000"/>
              </a:lnSpc>
              <a:spcBef>
                <a:spcPts val="0"/>
              </a:spcBef>
              <a:spcAft>
                <a:spcPts val="0"/>
              </a:spcAft>
            </a:pPr>
            <a:r>
              <a:rPr lang="en-US" sz="1400" dirty="0" smtClean="0"/>
              <a:t>*Chemistry Sample Proposal</a:t>
            </a:r>
            <a:endParaRPr lang="en-US" sz="1400" dirty="0"/>
          </a:p>
        </p:txBody>
      </p:sp>
    </p:spTree>
    <p:extLst>
      <p:ext uri="{BB962C8B-B14F-4D97-AF65-F5344CB8AC3E}">
        <p14:creationId xmlns:p14="http://schemas.microsoft.com/office/powerpoint/2010/main" val="37110653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Specific Activities/Timeline</a:t>
            </a:r>
            <a:endParaRPr lang="en-US" dirty="0"/>
          </a:p>
        </p:txBody>
      </p:sp>
      <p:sp>
        <p:nvSpPr>
          <p:cNvPr id="3" name="Content Placeholder 2"/>
          <p:cNvSpPr>
            <a:spLocks noGrp="1"/>
          </p:cNvSpPr>
          <p:nvPr>
            <p:ph idx="1"/>
          </p:nvPr>
        </p:nvSpPr>
        <p:spPr>
          <a:xfrm>
            <a:off x="1097280" y="1845734"/>
            <a:ext cx="10058400" cy="4531060"/>
          </a:xfrm>
        </p:spPr>
        <p:txBody>
          <a:bodyPr>
            <a:normAutofit fontScale="85000" lnSpcReduction="20000"/>
          </a:bodyPr>
          <a:lstStyle/>
          <a:p>
            <a:pPr>
              <a:lnSpc>
                <a:spcPct val="110000"/>
              </a:lnSpc>
              <a:spcBef>
                <a:spcPts val="0"/>
              </a:spcBef>
              <a:spcAft>
                <a:spcPts val="0"/>
              </a:spcAft>
            </a:pPr>
            <a:r>
              <a:rPr lang="en-US" b="1" dirty="0"/>
              <a:t>Plan of Action</a:t>
            </a:r>
          </a:p>
          <a:p>
            <a:pPr>
              <a:lnSpc>
                <a:spcPct val="110000"/>
              </a:lnSpc>
              <a:spcBef>
                <a:spcPts val="0"/>
              </a:spcBef>
              <a:spcAft>
                <a:spcPts val="0"/>
              </a:spcAft>
            </a:pPr>
            <a:r>
              <a:rPr lang="en-US" dirty="0"/>
              <a:t>1. Analyze Data First I will begin my UROP project in August of 2015 by analyzing the</a:t>
            </a:r>
          </a:p>
          <a:p>
            <a:pPr>
              <a:lnSpc>
                <a:spcPct val="110000"/>
              </a:lnSpc>
              <a:spcBef>
                <a:spcPts val="0"/>
              </a:spcBef>
              <a:spcAft>
                <a:spcPts val="0"/>
              </a:spcAft>
            </a:pPr>
            <a:r>
              <a:rPr lang="en-US" dirty="0" err="1"/>
              <a:t>photovoice</a:t>
            </a:r>
            <a:r>
              <a:rPr lang="en-US" dirty="0"/>
              <a:t> project on cancer patients and survivors that was completed by Dr. Yi. We</a:t>
            </a:r>
          </a:p>
          <a:p>
            <a:pPr>
              <a:lnSpc>
                <a:spcPct val="110000"/>
              </a:lnSpc>
              <a:spcBef>
                <a:spcPts val="0"/>
              </a:spcBef>
              <a:spcAft>
                <a:spcPts val="0"/>
              </a:spcAft>
            </a:pPr>
            <a:r>
              <a:rPr lang="en-US" dirty="0"/>
              <a:t>will analyze the photographs and the discussion around the photographs to understand</a:t>
            </a:r>
          </a:p>
          <a:p>
            <a:pPr>
              <a:lnSpc>
                <a:spcPct val="110000"/>
              </a:lnSpc>
              <a:spcBef>
                <a:spcPts val="0"/>
              </a:spcBef>
              <a:spcAft>
                <a:spcPts val="0"/>
              </a:spcAft>
            </a:pPr>
            <a:r>
              <a:rPr lang="en-US" dirty="0"/>
              <a:t>how </a:t>
            </a:r>
            <a:r>
              <a:rPr lang="en-US" dirty="0" err="1"/>
              <a:t>photovoice</a:t>
            </a:r>
            <a:r>
              <a:rPr lang="en-US" dirty="0"/>
              <a:t> impacted the cancer community. With the data we will assess the</a:t>
            </a:r>
          </a:p>
          <a:p>
            <a:pPr>
              <a:lnSpc>
                <a:spcPct val="110000"/>
              </a:lnSpc>
              <a:spcBef>
                <a:spcPts val="0"/>
              </a:spcBef>
              <a:spcAft>
                <a:spcPts val="0"/>
              </a:spcAft>
            </a:pPr>
            <a:r>
              <a:rPr lang="en-US" dirty="0"/>
              <a:t>strengths and needs of the cancer community studied, and will write manuscripts from the</a:t>
            </a:r>
          </a:p>
          <a:p>
            <a:pPr>
              <a:lnSpc>
                <a:spcPct val="110000"/>
              </a:lnSpc>
              <a:spcBef>
                <a:spcPts val="0"/>
              </a:spcBef>
              <a:spcAft>
                <a:spcPts val="0"/>
              </a:spcAft>
            </a:pPr>
            <a:r>
              <a:rPr lang="en-US" dirty="0" err="1"/>
              <a:t>photovoice</a:t>
            </a:r>
            <a:r>
              <a:rPr lang="en-US" dirty="0"/>
              <a:t> project.</a:t>
            </a:r>
          </a:p>
          <a:p>
            <a:pPr>
              <a:lnSpc>
                <a:spcPct val="110000"/>
              </a:lnSpc>
              <a:spcBef>
                <a:spcPts val="0"/>
              </a:spcBef>
              <a:spcAft>
                <a:spcPts val="0"/>
              </a:spcAft>
            </a:pPr>
            <a:r>
              <a:rPr lang="en-US" dirty="0"/>
              <a:t>2. Design an Intervention </a:t>
            </a:r>
            <a:r>
              <a:rPr lang="en-US" dirty="0" err="1"/>
              <a:t>Photovoice</a:t>
            </a:r>
            <a:r>
              <a:rPr lang="en-US" dirty="0"/>
              <a:t> Project With the data that were analyzed we will</a:t>
            </a:r>
          </a:p>
          <a:p>
            <a:pPr>
              <a:lnSpc>
                <a:spcPct val="110000"/>
              </a:lnSpc>
              <a:spcBef>
                <a:spcPts val="0"/>
              </a:spcBef>
              <a:spcAft>
                <a:spcPts val="0"/>
              </a:spcAft>
            </a:pPr>
            <a:r>
              <a:rPr lang="en-US" dirty="0"/>
              <a:t>design a new </a:t>
            </a:r>
            <a:r>
              <a:rPr lang="en-US" dirty="0" err="1"/>
              <a:t>photovoice</a:t>
            </a:r>
            <a:r>
              <a:rPr lang="en-US" dirty="0"/>
              <a:t> project in September and October.</a:t>
            </a:r>
          </a:p>
          <a:p>
            <a:pPr>
              <a:lnSpc>
                <a:spcPct val="110000"/>
              </a:lnSpc>
              <a:spcBef>
                <a:spcPts val="0"/>
              </a:spcBef>
              <a:spcAft>
                <a:spcPts val="0"/>
              </a:spcAft>
            </a:pPr>
            <a:r>
              <a:rPr lang="en-US" dirty="0"/>
              <a:t>3. IRB Approval Assist in the process of getting Institutional Review Board approval for</a:t>
            </a:r>
          </a:p>
          <a:p>
            <a:pPr>
              <a:lnSpc>
                <a:spcPct val="110000"/>
              </a:lnSpc>
              <a:spcBef>
                <a:spcPts val="0"/>
              </a:spcBef>
              <a:spcAft>
                <a:spcPts val="0"/>
              </a:spcAft>
            </a:pPr>
            <a:r>
              <a:rPr lang="en-US" dirty="0"/>
              <a:t>this new </a:t>
            </a:r>
            <a:r>
              <a:rPr lang="en-US" dirty="0" err="1"/>
              <a:t>photovoice</a:t>
            </a:r>
            <a:r>
              <a:rPr lang="en-US" dirty="0"/>
              <a:t> project in October and November.</a:t>
            </a:r>
          </a:p>
          <a:p>
            <a:pPr>
              <a:lnSpc>
                <a:spcPct val="110000"/>
              </a:lnSpc>
              <a:spcBef>
                <a:spcPts val="0"/>
              </a:spcBef>
              <a:spcAft>
                <a:spcPts val="0"/>
              </a:spcAft>
            </a:pPr>
            <a:r>
              <a:rPr lang="en-US" dirty="0"/>
              <a:t>4. Implement Project </a:t>
            </a:r>
            <a:r>
              <a:rPr lang="en-US" dirty="0" smtClean="0"/>
              <a:t>once </a:t>
            </a:r>
            <a:r>
              <a:rPr lang="en-US" dirty="0"/>
              <a:t>we have received IRB approval I will implement the new</a:t>
            </a:r>
          </a:p>
          <a:p>
            <a:pPr>
              <a:lnSpc>
                <a:spcPct val="110000"/>
              </a:lnSpc>
              <a:spcBef>
                <a:spcPts val="0"/>
              </a:spcBef>
              <a:spcAft>
                <a:spcPts val="0"/>
              </a:spcAft>
            </a:pPr>
            <a:r>
              <a:rPr lang="en-US" dirty="0" err="1"/>
              <a:t>photovoice</a:t>
            </a:r>
            <a:r>
              <a:rPr lang="en-US" dirty="0"/>
              <a:t> project during the months of January and February.</a:t>
            </a:r>
          </a:p>
          <a:p>
            <a:pPr>
              <a:lnSpc>
                <a:spcPct val="110000"/>
              </a:lnSpc>
              <a:spcBef>
                <a:spcPts val="0"/>
              </a:spcBef>
              <a:spcAft>
                <a:spcPts val="0"/>
              </a:spcAft>
            </a:pPr>
            <a:r>
              <a:rPr lang="en-US" dirty="0"/>
              <a:t>5. Photo Exhibit and Analysis During March and May a photo exhibit will be held where</a:t>
            </a:r>
          </a:p>
          <a:p>
            <a:pPr>
              <a:lnSpc>
                <a:spcPct val="110000"/>
              </a:lnSpc>
              <a:spcBef>
                <a:spcPts val="0"/>
              </a:spcBef>
              <a:spcAft>
                <a:spcPts val="0"/>
              </a:spcAft>
            </a:pPr>
            <a:r>
              <a:rPr lang="en-US" dirty="0"/>
              <a:t>the photographs taken by the community studied will be displayed to the larger</a:t>
            </a:r>
          </a:p>
          <a:p>
            <a:pPr>
              <a:lnSpc>
                <a:spcPct val="110000"/>
              </a:lnSpc>
              <a:spcBef>
                <a:spcPts val="0"/>
              </a:spcBef>
              <a:spcAft>
                <a:spcPts val="0"/>
              </a:spcAft>
            </a:pPr>
            <a:r>
              <a:rPr lang="en-US" dirty="0"/>
              <a:t>community and discussed. This data will then be analyzed and recorded</a:t>
            </a:r>
            <a:r>
              <a:rPr lang="en-US" dirty="0" smtClean="0"/>
              <a:t>.*</a:t>
            </a:r>
          </a:p>
          <a:p>
            <a:pPr>
              <a:lnSpc>
                <a:spcPct val="110000"/>
              </a:lnSpc>
              <a:spcBef>
                <a:spcPts val="0"/>
              </a:spcBef>
              <a:spcAft>
                <a:spcPts val="0"/>
              </a:spcAft>
            </a:pPr>
            <a:endParaRPr lang="en-US" dirty="0" smtClean="0"/>
          </a:p>
          <a:p>
            <a:pPr>
              <a:lnSpc>
                <a:spcPct val="110000"/>
              </a:lnSpc>
              <a:spcBef>
                <a:spcPts val="0"/>
              </a:spcBef>
              <a:spcAft>
                <a:spcPts val="0"/>
              </a:spcAft>
            </a:pPr>
            <a:r>
              <a:rPr lang="en-US" sz="1100" dirty="0" smtClean="0"/>
              <a:t>* Social Work Sample Proposal</a:t>
            </a:r>
            <a:endParaRPr lang="en-US" sz="1100" dirty="0"/>
          </a:p>
        </p:txBody>
      </p:sp>
    </p:spTree>
    <p:extLst>
      <p:ext uri="{BB962C8B-B14F-4D97-AF65-F5344CB8AC3E}">
        <p14:creationId xmlns:p14="http://schemas.microsoft.com/office/powerpoint/2010/main" val="164355464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Specific Activities/Timeline</a:t>
            </a:r>
            <a:endParaRPr lang="en-US" dirty="0"/>
          </a:p>
        </p:txBody>
      </p:sp>
      <p:sp>
        <p:nvSpPr>
          <p:cNvPr id="3" name="Content Placeholder 2"/>
          <p:cNvSpPr>
            <a:spLocks noGrp="1"/>
          </p:cNvSpPr>
          <p:nvPr>
            <p:ph idx="1"/>
          </p:nvPr>
        </p:nvSpPr>
        <p:spPr>
          <a:xfrm>
            <a:off x="1097280" y="1845734"/>
            <a:ext cx="10058400" cy="4531060"/>
          </a:xfrm>
        </p:spPr>
        <p:txBody>
          <a:bodyPr>
            <a:normAutofit fontScale="85000" lnSpcReduction="20000"/>
          </a:bodyPr>
          <a:lstStyle/>
          <a:p>
            <a:pPr>
              <a:lnSpc>
                <a:spcPct val="110000"/>
              </a:lnSpc>
              <a:spcBef>
                <a:spcPts val="0"/>
              </a:spcBef>
              <a:spcAft>
                <a:spcPts val="0"/>
              </a:spcAft>
            </a:pPr>
            <a:r>
              <a:rPr lang="en-US" b="1" dirty="0"/>
              <a:t>Plan of Action</a:t>
            </a:r>
          </a:p>
          <a:p>
            <a:pPr>
              <a:lnSpc>
                <a:spcPct val="110000"/>
              </a:lnSpc>
              <a:spcBef>
                <a:spcPts val="0"/>
              </a:spcBef>
              <a:spcAft>
                <a:spcPts val="0"/>
              </a:spcAft>
            </a:pPr>
            <a:r>
              <a:rPr lang="en-US" dirty="0"/>
              <a:t>1. Analyze Data First I will begin my UROP project in August of 2015 by analyzing the</a:t>
            </a:r>
          </a:p>
          <a:p>
            <a:pPr>
              <a:lnSpc>
                <a:spcPct val="110000"/>
              </a:lnSpc>
              <a:spcBef>
                <a:spcPts val="0"/>
              </a:spcBef>
              <a:spcAft>
                <a:spcPts val="0"/>
              </a:spcAft>
            </a:pPr>
            <a:r>
              <a:rPr lang="en-US" dirty="0" err="1"/>
              <a:t>photovoice</a:t>
            </a:r>
            <a:r>
              <a:rPr lang="en-US" dirty="0"/>
              <a:t> project on cancer patients and survivors that was completed by Dr. Yi. We</a:t>
            </a:r>
          </a:p>
          <a:p>
            <a:pPr>
              <a:lnSpc>
                <a:spcPct val="110000"/>
              </a:lnSpc>
              <a:spcBef>
                <a:spcPts val="0"/>
              </a:spcBef>
              <a:spcAft>
                <a:spcPts val="0"/>
              </a:spcAft>
            </a:pPr>
            <a:r>
              <a:rPr lang="en-US" dirty="0"/>
              <a:t>will analyze the photographs and the discussion around the photographs to understand</a:t>
            </a:r>
          </a:p>
          <a:p>
            <a:pPr>
              <a:lnSpc>
                <a:spcPct val="110000"/>
              </a:lnSpc>
              <a:spcBef>
                <a:spcPts val="0"/>
              </a:spcBef>
              <a:spcAft>
                <a:spcPts val="0"/>
              </a:spcAft>
            </a:pPr>
            <a:r>
              <a:rPr lang="en-US" dirty="0"/>
              <a:t>how </a:t>
            </a:r>
            <a:r>
              <a:rPr lang="en-US" dirty="0" err="1"/>
              <a:t>photovoice</a:t>
            </a:r>
            <a:r>
              <a:rPr lang="en-US" dirty="0"/>
              <a:t> impacted the cancer community. With the data we will assess the</a:t>
            </a:r>
          </a:p>
          <a:p>
            <a:pPr>
              <a:lnSpc>
                <a:spcPct val="110000"/>
              </a:lnSpc>
              <a:spcBef>
                <a:spcPts val="0"/>
              </a:spcBef>
              <a:spcAft>
                <a:spcPts val="0"/>
              </a:spcAft>
            </a:pPr>
            <a:r>
              <a:rPr lang="en-US" dirty="0"/>
              <a:t>strengths and needs of the cancer community studied, and will write manuscripts from the</a:t>
            </a:r>
          </a:p>
          <a:p>
            <a:pPr>
              <a:lnSpc>
                <a:spcPct val="110000"/>
              </a:lnSpc>
              <a:spcBef>
                <a:spcPts val="0"/>
              </a:spcBef>
              <a:spcAft>
                <a:spcPts val="0"/>
              </a:spcAft>
            </a:pPr>
            <a:r>
              <a:rPr lang="en-US" dirty="0" err="1"/>
              <a:t>photovoice</a:t>
            </a:r>
            <a:r>
              <a:rPr lang="en-US" dirty="0"/>
              <a:t> project.</a:t>
            </a:r>
          </a:p>
          <a:p>
            <a:pPr>
              <a:lnSpc>
                <a:spcPct val="110000"/>
              </a:lnSpc>
              <a:spcBef>
                <a:spcPts val="0"/>
              </a:spcBef>
              <a:spcAft>
                <a:spcPts val="0"/>
              </a:spcAft>
            </a:pPr>
            <a:r>
              <a:rPr lang="en-US" dirty="0"/>
              <a:t>2. Design an Intervention </a:t>
            </a:r>
            <a:r>
              <a:rPr lang="en-US" dirty="0" err="1"/>
              <a:t>Photovoice</a:t>
            </a:r>
            <a:r>
              <a:rPr lang="en-US" dirty="0"/>
              <a:t> Project With the data that were analyzed we will</a:t>
            </a:r>
          </a:p>
          <a:p>
            <a:pPr>
              <a:lnSpc>
                <a:spcPct val="110000"/>
              </a:lnSpc>
              <a:spcBef>
                <a:spcPts val="0"/>
              </a:spcBef>
              <a:spcAft>
                <a:spcPts val="0"/>
              </a:spcAft>
            </a:pPr>
            <a:r>
              <a:rPr lang="en-US" dirty="0"/>
              <a:t>design a new </a:t>
            </a:r>
            <a:r>
              <a:rPr lang="en-US" dirty="0" err="1"/>
              <a:t>photovoice</a:t>
            </a:r>
            <a:r>
              <a:rPr lang="en-US" dirty="0"/>
              <a:t> project in September and October.</a:t>
            </a:r>
          </a:p>
          <a:p>
            <a:pPr>
              <a:lnSpc>
                <a:spcPct val="110000"/>
              </a:lnSpc>
              <a:spcBef>
                <a:spcPts val="0"/>
              </a:spcBef>
              <a:spcAft>
                <a:spcPts val="0"/>
              </a:spcAft>
            </a:pPr>
            <a:r>
              <a:rPr lang="en-US" dirty="0"/>
              <a:t>3. IRB Approval Assist in the process of getting Institutional Review Board approval for</a:t>
            </a:r>
          </a:p>
          <a:p>
            <a:pPr>
              <a:lnSpc>
                <a:spcPct val="110000"/>
              </a:lnSpc>
              <a:spcBef>
                <a:spcPts val="0"/>
              </a:spcBef>
              <a:spcAft>
                <a:spcPts val="0"/>
              </a:spcAft>
            </a:pPr>
            <a:r>
              <a:rPr lang="en-US" dirty="0"/>
              <a:t>this new </a:t>
            </a:r>
            <a:r>
              <a:rPr lang="en-US" dirty="0" err="1"/>
              <a:t>photovoice</a:t>
            </a:r>
            <a:r>
              <a:rPr lang="en-US" dirty="0"/>
              <a:t> project in October and November.</a:t>
            </a:r>
          </a:p>
          <a:p>
            <a:pPr>
              <a:lnSpc>
                <a:spcPct val="110000"/>
              </a:lnSpc>
              <a:spcBef>
                <a:spcPts val="0"/>
              </a:spcBef>
              <a:spcAft>
                <a:spcPts val="0"/>
              </a:spcAft>
            </a:pPr>
            <a:r>
              <a:rPr lang="en-US" dirty="0"/>
              <a:t>4. Implement Project </a:t>
            </a:r>
            <a:r>
              <a:rPr lang="en-US" b="1" i="1" dirty="0" smtClean="0">
                <a:solidFill>
                  <a:srgbClr val="FF0000"/>
                </a:solidFill>
              </a:rPr>
              <a:t>once </a:t>
            </a:r>
            <a:r>
              <a:rPr lang="en-US" b="1" i="1" dirty="0">
                <a:solidFill>
                  <a:srgbClr val="FF0000"/>
                </a:solidFill>
              </a:rPr>
              <a:t>we have received IRB approval </a:t>
            </a:r>
            <a:r>
              <a:rPr lang="en-US" dirty="0"/>
              <a:t>I will implement the new</a:t>
            </a:r>
          </a:p>
          <a:p>
            <a:pPr>
              <a:lnSpc>
                <a:spcPct val="110000"/>
              </a:lnSpc>
              <a:spcBef>
                <a:spcPts val="0"/>
              </a:spcBef>
              <a:spcAft>
                <a:spcPts val="0"/>
              </a:spcAft>
            </a:pPr>
            <a:r>
              <a:rPr lang="en-US" dirty="0" err="1"/>
              <a:t>photovoice</a:t>
            </a:r>
            <a:r>
              <a:rPr lang="en-US" dirty="0"/>
              <a:t> project during the months of January and February.</a:t>
            </a:r>
          </a:p>
          <a:p>
            <a:pPr>
              <a:lnSpc>
                <a:spcPct val="110000"/>
              </a:lnSpc>
              <a:spcBef>
                <a:spcPts val="0"/>
              </a:spcBef>
              <a:spcAft>
                <a:spcPts val="0"/>
              </a:spcAft>
            </a:pPr>
            <a:r>
              <a:rPr lang="en-US" dirty="0"/>
              <a:t>5. Photo Exhibit and Analysis During March and May a photo exhibit will be held where</a:t>
            </a:r>
          </a:p>
          <a:p>
            <a:pPr>
              <a:lnSpc>
                <a:spcPct val="110000"/>
              </a:lnSpc>
              <a:spcBef>
                <a:spcPts val="0"/>
              </a:spcBef>
              <a:spcAft>
                <a:spcPts val="0"/>
              </a:spcAft>
            </a:pPr>
            <a:r>
              <a:rPr lang="en-US" dirty="0"/>
              <a:t>the photographs taken by the community studied will be displayed to the larger</a:t>
            </a:r>
          </a:p>
          <a:p>
            <a:pPr>
              <a:lnSpc>
                <a:spcPct val="110000"/>
              </a:lnSpc>
              <a:spcBef>
                <a:spcPts val="0"/>
              </a:spcBef>
              <a:spcAft>
                <a:spcPts val="0"/>
              </a:spcAft>
            </a:pPr>
            <a:r>
              <a:rPr lang="en-US" dirty="0"/>
              <a:t>community and discussed. This data will then be analyzed and recorded</a:t>
            </a:r>
            <a:r>
              <a:rPr lang="en-US" dirty="0" smtClean="0"/>
              <a:t>.*</a:t>
            </a:r>
          </a:p>
          <a:p>
            <a:pPr>
              <a:lnSpc>
                <a:spcPct val="110000"/>
              </a:lnSpc>
              <a:spcBef>
                <a:spcPts val="0"/>
              </a:spcBef>
              <a:spcAft>
                <a:spcPts val="0"/>
              </a:spcAft>
            </a:pPr>
            <a:endParaRPr lang="en-US" dirty="0" smtClean="0"/>
          </a:p>
          <a:p>
            <a:pPr>
              <a:lnSpc>
                <a:spcPct val="110000"/>
              </a:lnSpc>
              <a:spcBef>
                <a:spcPts val="0"/>
              </a:spcBef>
              <a:spcAft>
                <a:spcPts val="0"/>
              </a:spcAft>
            </a:pPr>
            <a:r>
              <a:rPr lang="en-US" sz="1100" dirty="0" smtClean="0"/>
              <a:t>* Social Work Sample Proposal</a:t>
            </a:r>
            <a:endParaRPr lang="en-US" sz="1100" dirty="0"/>
          </a:p>
        </p:txBody>
      </p:sp>
      <p:sp>
        <p:nvSpPr>
          <p:cNvPr id="4" name="Donut 3"/>
          <p:cNvSpPr/>
          <p:nvPr/>
        </p:nvSpPr>
        <p:spPr>
          <a:xfrm>
            <a:off x="2572719" y="4200041"/>
            <a:ext cx="4262034" cy="821410"/>
          </a:xfrm>
          <a:prstGeom prst="donu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33319986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Specific Activities/Timeline</a:t>
            </a:r>
            <a:endParaRPr lang="en-US" dirty="0"/>
          </a:p>
        </p:txBody>
      </p:sp>
      <p:sp>
        <p:nvSpPr>
          <p:cNvPr id="3" name="Content Placeholder 2"/>
          <p:cNvSpPr>
            <a:spLocks noGrp="1"/>
          </p:cNvSpPr>
          <p:nvPr>
            <p:ph idx="1"/>
          </p:nvPr>
        </p:nvSpPr>
        <p:spPr>
          <a:xfrm>
            <a:off x="1097280" y="1845734"/>
            <a:ext cx="10058400" cy="4531060"/>
          </a:xfrm>
        </p:spPr>
        <p:txBody>
          <a:bodyPr>
            <a:normAutofit/>
          </a:bodyPr>
          <a:lstStyle/>
          <a:p>
            <a:pPr>
              <a:lnSpc>
                <a:spcPct val="120000"/>
              </a:lnSpc>
              <a:spcBef>
                <a:spcPts val="0"/>
              </a:spcBef>
              <a:spcAft>
                <a:spcPts val="0"/>
              </a:spcAft>
            </a:pPr>
            <a:endParaRPr lang="en-US" dirty="0" smtClean="0"/>
          </a:p>
          <a:p>
            <a:pPr>
              <a:lnSpc>
                <a:spcPct val="120000"/>
              </a:lnSpc>
              <a:spcBef>
                <a:spcPts val="0"/>
              </a:spcBef>
              <a:spcAft>
                <a:spcPts val="0"/>
              </a:spcAft>
            </a:pPr>
            <a:endParaRPr lang="en-US" dirty="0"/>
          </a:p>
          <a:p>
            <a:pPr>
              <a:lnSpc>
                <a:spcPct val="120000"/>
              </a:lnSpc>
              <a:spcBef>
                <a:spcPts val="0"/>
              </a:spcBef>
              <a:spcAft>
                <a:spcPts val="0"/>
              </a:spcAft>
            </a:pPr>
            <a:endParaRPr lang="en-US" dirty="0" smtClean="0"/>
          </a:p>
          <a:p>
            <a:pPr>
              <a:lnSpc>
                <a:spcPct val="120000"/>
              </a:lnSpc>
              <a:spcBef>
                <a:spcPts val="0"/>
              </a:spcBef>
              <a:spcAft>
                <a:spcPts val="0"/>
              </a:spcAft>
            </a:pPr>
            <a:endParaRPr lang="en-US" dirty="0"/>
          </a:p>
          <a:p>
            <a:pPr>
              <a:lnSpc>
                <a:spcPct val="120000"/>
              </a:lnSpc>
              <a:spcBef>
                <a:spcPts val="0"/>
              </a:spcBef>
              <a:spcAft>
                <a:spcPts val="0"/>
              </a:spcAft>
            </a:pPr>
            <a:endParaRPr lang="en-US" dirty="0" smtClean="0"/>
          </a:p>
          <a:p>
            <a:pPr>
              <a:lnSpc>
                <a:spcPct val="120000"/>
              </a:lnSpc>
              <a:spcBef>
                <a:spcPts val="0"/>
              </a:spcBef>
              <a:spcAft>
                <a:spcPts val="0"/>
              </a:spcAft>
            </a:pPr>
            <a:endParaRPr lang="en-US" dirty="0"/>
          </a:p>
          <a:p>
            <a:pPr>
              <a:lnSpc>
                <a:spcPct val="120000"/>
              </a:lnSpc>
              <a:spcBef>
                <a:spcPts val="0"/>
              </a:spcBef>
              <a:spcAft>
                <a:spcPts val="0"/>
              </a:spcAft>
            </a:pPr>
            <a:endParaRPr lang="en-US" dirty="0" smtClean="0"/>
          </a:p>
          <a:p>
            <a:pPr>
              <a:lnSpc>
                <a:spcPct val="120000"/>
              </a:lnSpc>
              <a:spcBef>
                <a:spcPts val="0"/>
              </a:spcBef>
              <a:spcAft>
                <a:spcPts val="0"/>
              </a:spcAft>
            </a:pPr>
            <a:endParaRPr lang="en-US" dirty="0"/>
          </a:p>
          <a:p>
            <a:pPr>
              <a:lnSpc>
                <a:spcPct val="120000"/>
              </a:lnSpc>
              <a:spcBef>
                <a:spcPts val="0"/>
              </a:spcBef>
              <a:spcAft>
                <a:spcPts val="0"/>
              </a:spcAft>
            </a:pPr>
            <a:endParaRPr lang="en-US" sz="1100" i="1" dirty="0" smtClean="0"/>
          </a:p>
          <a:p>
            <a:pPr>
              <a:lnSpc>
                <a:spcPct val="120000"/>
              </a:lnSpc>
              <a:spcBef>
                <a:spcPts val="0"/>
              </a:spcBef>
              <a:spcAft>
                <a:spcPts val="0"/>
              </a:spcAft>
            </a:pPr>
            <a:endParaRPr lang="en-US" sz="1100" i="1" dirty="0" smtClean="0"/>
          </a:p>
          <a:p>
            <a:pPr>
              <a:lnSpc>
                <a:spcPct val="120000"/>
              </a:lnSpc>
              <a:spcBef>
                <a:spcPts val="0"/>
              </a:spcBef>
              <a:spcAft>
                <a:spcPts val="0"/>
              </a:spcAft>
            </a:pPr>
            <a:endParaRPr lang="en-US" sz="1100" i="1" dirty="0"/>
          </a:p>
          <a:p>
            <a:pPr>
              <a:lnSpc>
                <a:spcPct val="120000"/>
              </a:lnSpc>
              <a:spcBef>
                <a:spcPts val="0"/>
              </a:spcBef>
              <a:spcAft>
                <a:spcPts val="0"/>
              </a:spcAft>
            </a:pPr>
            <a:endParaRPr lang="en-US" sz="1100" i="1" dirty="0" smtClean="0"/>
          </a:p>
          <a:p>
            <a:pPr>
              <a:lnSpc>
                <a:spcPct val="120000"/>
              </a:lnSpc>
              <a:spcBef>
                <a:spcPts val="0"/>
              </a:spcBef>
              <a:spcAft>
                <a:spcPts val="0"/>
              </a:spcAft>
            </a:pPr>
            <a:r>
              <a:rPr lang="en-US" sz="1100" i="1" dirty="0" smtClean="0"/>
              <a:t>*Biomedical Engineering Sample</a:t>
            </a:r>
            <a:endParaRPr lang="en-US" sz="1100" i="1" dirty="0" smtClean="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53741" y="2386093"/>
            <a:ext cx="7327900" cy="2209800"/>
          </a:xfrm>
          <a:prstGeom prst="rect">
            <a:avLst/>
          </a:prstGeom>
        </p:spPr>
      </p:pic>
    </p:spTree>
    <p:extLst>
      <p:ext uri="{BB962C8B-B14F-4D97-AF65-F5344CB8AC3E}">
        <p14:creationId xmlns:p14="http://schemas.microsoft.com/office/powerpoint/2010/main" val="186283656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Relationship of Project to Mentor’s </a:t>
            </a:r>
            <a:r>
              <a:rPr lang="en-US" dirty="0"/>
              <a:t>E</a:t>
            </a:r>
            <a:r>
              <a:rPr lang="en-US" dirty="0" smtClean="0"/>
              <a:t>xpertise</a:t>
            </a:r>
            <a:endParaRPr lang="en-US" dirty="0"/>
          </a:p>
        </p:txBody>
      </p:sp>
      <p:sp>
        <p:nvSpPr>
          <p:cNvPr id="3" name="Content Placeholder 2"/>
          <p:cNvSpPr>
            <a:spLocks noGrp="1"/>
          </p:cNvSpPr>
          <p:nvPr>
            <p:ph idx="1"/>
          </p:nvPr>
        </p:nvSpPr>
        <p:spPr/>
        <p:txBody>
          <a:bodyPr>
            <a:normAutofit lnSpcReduction="10000"/>
          </a:bodyPr>
          <a:lstStyle/>
          <a:p>
            <a:r>
              <a:rPr lang="en-US" sz="3200" dirty="0"/>
              <a:t>Purpose: 1- that you are utilizing your faculty’s specific expertise and really gleaning what you can from their very specialized </a:t>
            </a:r>
            <a:r>
              <a:rPr lang="en-US" sz="3200" dirty="0" smtClean="0"/>
              <a:t>knowledge, </a:t>
            </a:r>
            <a:r>
              <a:rPr lang="en-US" sz="3200" dirty="0"/>
              <a:t>2 </a:t>
            </a:r>
            <a:r>
              <a:rPr lang="en-US" sz="3200" dirty="0" smtClean="0"/>
              <a:t>- that you can convey that expertise, and 3 - that </a:t>
            </a:r>
            <a:r>
              <a:rPr lang="en-US" sz="3200" dirty="0"/>
              <a:t>they will be actually </a:t>
            </a:r>
            <a:r>
              <a:rPr lang="en-US" sz="3200" i="1" dirty="0"/>
              <a:t>mentoring</a:t>
            </a:r>
            <a:r>
              <a:rPr lang="en-US" sz="3200" dirty="0"/>
              <a:t> </a:t>
            </a:r>
            <a:r>
              <a:rPr lang="en-US" sz="3200" dirty="0" smtClean="0"/>
              <a:t>you* </a:t>
            </a:r>
          </a:p>
          <a:p>
            <a:endParaRPr lang="en-US" sz="2400" dirty="0" smtClean="0"/>
          </a:p>
          <a:p>
            <a:r>
              <a:rPr lang="en-US" sz="2400" dirty="0" smtClean="0"/>
              <a:t>*This </a:t>
            </a:r>
            <a:r>
              <a:rPr lang="en-US" sz="2400" dirty="0"/>
              <a:t>part evaluation area also takes into account some of the </a:t>
            </a:r>
            <a:r>
              <a:rPr lang="en-US" sz="2400" dirty="0" smtClean="0"/>
              <a:t>mentor’s </a:t>
            </a:r>
            <a:r>
              <a:rPr lang="en-US" sz="2400" dirty="0"/>
              <a:t>portion of the </a:t>
            </a:r>
            <a:r>
              <a:rPr lang="en-US" sz="2400" dirty="0" smtClean="0"/>
              <a:t>application </a:t>
            </a:r>
            <a:r>
              <a:rPr lang="en-US" sz="2400" dirty="0"/>
              <a:t>and feeds into the timeline part of your own – specific activities to be done with </a:t>
            </a:r>
            <a:r>
              <a:rPr lang="en-US" sz="2400" dirty="0" smtClean="0"/>
              <a:t>mentor.</a:t>
            </a:r>
          </a:p>
          <a:p>
            <a:r>
              <a:rPr lang="en-US" sz="2400" dirty="0" smtClean="0"/>
              <a:t> </a:t>
            </a:r>
            <a:endParaRPr lang="en-US" sz="2400" dirty="0"/>
          </a:p>
          <a:p>
            <a:endParaRPr lang="en-US" dirty="0" smtClean="0"/>
          </a:p>
          <a:p>
            <a:endParaRPr lang="en-US" dirty="0"/>
          </a:p>
        </p:txBody>
      </p:sp>
    </p:spTree>
    <p:extLst>
      <p:ext uri="{BB962C8B-B14F-4D97-AF65-F5344CB8AC3E}">
        <p14:creationId xmlns:p14="http://schemas.microsoft.com/office/powerpoint/2010/main" val="208585536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Relationship of Project to Mentor’s Expertise</a:t>
            </a:r>
            <a:endParaRPr lang="en-US" dirty="0"/>
          </a:p>
        </p:txBody>
      </p:sp>
      <p:sp>
        <p:nvSpPr>
          <p:cNvPr id="3" name="Content Placeholder 2"/>
          <p:cNvSpPr>
            <a:spLocks noGrp="1"/>
          </p:cNvSpPr>
          <p:nvPr>
            <p:ph idx="1"/>
          </p:nvPr>
        </p:nvSpPr>
        <p:spPr/>
        <p:txBody>
          <a:bodyPr>
            <a:normAutofit/>
          </a:bodyPr>
          <a:lstStyle/>
          <a:p>
            <a:r>
              <a:rPr lang="en-US" sz="2800" dirty="0" smtClean="0"/>
              <a:t>My creative work is first and foremost an artistic expression of landscape on the topic of land use, and a painting and drawing professor will be best able to guide me in this process.  My mentor’s current work focuses on landscape imagery in painting and drawing that uses a form of artistic cartography.  Her use of untraditional depictions of landscape invoke environmental issues in a way that is closely related to the concepts that I am interested in, and I hope to use some of the visual devices and painting techniques in my mentor’s work to progress as an artist.*</a:t>
            </a:r>
          </a:p>
          <a:p>
            <a:r>
              <a:rPr lang="en-US" sz="1000" dirty="0" smtClean="0"/>
              <a:t>*Art and Art History Sample </a:t>
            </a:r>
            <a:r>
              <a:rPr lang="en-US" sz="1000" dirty="0" smtClean="0"/>
              <a:t>Proposal</a:t>
            </a:r>
            <a:endParaRPr lang="en-US" sz="1000" dirty="0"/>
          </a:p>
        </p:txBody>
      </p:sp>
    </p:spTree>
    <p:extLst>
      <p:ext uri="{BB962C8B-B14F-4D97-AF65-F5344CB8AC3E}">
        <p14:creationId xmlns:p14="http://schemas.microsoft.com/office/powerpoint/2010/main" val="132472516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Relationship of Project to Mentor’s Expertise</a:t>
            </a:r>
            <a:endParaRPr lang="en-US" dirty="0"/>
          </a:p>
        </p:txBody>
      </p:sp>
      <p:sp>
        <p:nvSpPr>
          <p:cNvPr id="3" name="Content Placeholder 2"/>
          <p:cNvSpPr>
            <a:spLocks noGrp="1"/>
          </p:cNvSpPr>
          <p:nvPr>
            <p:ph idx="1"/>
          </p:nvPr>
        </p:nvSpPr>
        <p:spPr/>
        <p:txBody>
          <a:bodyPr>
            <a:normAutofit fontScale="77500" lnSpcReduction="20000"/>
          </a:bodyPr>
          <a:lstStyle/>
          <a:p>
            <a:r>
              <a:rPr lang="en-US" sz="2800" dirty="0"/>
              <a:t>As a surgeon and researcher, my mentor’s area of expertise is in the treatment of sinus and nasal disease, including chronic </a:t>
            </a:r>
            <a:r>
              <a:rPr lang="en-US" sz="2800" dirty="0" err="1"/>
              <a:t>rhinosinusitis</a:t>
            </a:r>
            <a:r>
              <a:rPr lang="en-US" sz="2800" dirty="0"/>
              <a:t>. X is working on several clinical trials with CRS patients. One of these trials focuses on sleep quality and sleep disruption in patients with CRS, and how endoscopic sinus surgery might be used to relieve these issues. X also has an interest in how different surgical techniques can improve outcomes for patients with sinus disease. He is currently working on a long-term CRS quality of life study, in which patient quality of life has been evaluated through several different surveys and analyzed using various parameters. X also conducts basic science research on tissue samples collected from surgical patients, which are used to help identify CRS biomarkers at the microscopic level.  </a:t>
            </a:r>
          </a:p>
          <a:p>
            <a:r>
              <a:rPr lang="en-US" sz="2800" dirty="0"/>
              <a:t>I will be working directly on X’s CRS quality of life study. My individual project will be part of the study’s broader research goal, which is to determine different factors affecting quality of life for patients with CRS.</a:t>
            </a:r>
          </a:p>
          <a:p>
            <a:r>
              <a:rPr lang="en-US" sz="1000" dirty="0" smtClean="0"/>
              <a:t>*Surgery Sample </a:t>
            </a:r>
            <a:r>
              <a:rPr lang="en-US" sz="1000" dirty="0" smtClean="0"/>
              <a:t>Proposal</a:t>
            </a:r>
            <a:endParaRPr lang="en-US" sz="1000" dirty="0"/>
          </a:p>
        </p:txBody>
      </p:sp>
    </p:spTree>
    <p:extLst>
      <p:ext uri="{BB962C8B-B14F-4D97-AF65-F5344CB8AC3E}">
        <p14:creationId xmlns:p14="http://schemas.microsoft.com/office/powerpoint/2010/main" val="3793006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 is eligible to participate in UROP?</a:t>
            </a:r>
            <a:endParaRPr lang="en-US" dirty="0"/>
          </a:p>
        </p:txBody>
      </p:sp>
      <p:sp>
        <p:nvSpPr>
          <p:cNvPr id="3" name="Content Placeholder 2"/>
          <p:cNvSpPr>
            <a:spLocks noGrp="1"/>
          </p:cNvSpPr>
          <p:nvPr>
            <p:ph idx="1"/>
          </p:nvPr>
        </p:nvSpPr>
        <p:spPr>
          <a:xfrm>
            <a:off x="1097280" y="1845734"/>
            <a:ext cx="10058400" cy="4404754"/>
          </a:xfrm>
        </p:spPr>
        <p:txBody>
          <a:bodyPr>
            <a:normAutofit fontScale="92500" lnSpcReduction="10000"/>
          </a:bodyPr>
          <a:lstStyle/>
          <a:p>
            <a:pPr>
              <a:buFont typeface="Arial" panose="020B0604020202020204" pitchFamily="34" charset="0"/>
              <a:buChar char="•"/>
            </a:pPr>
            <a:r>
              <a:rPr lang="en-US" dirty="0" smtClean="0"/>
              <a:t>Matriculated </a:t>
            </a:r>
            <a:r>
              <a:rPr lang="en-US" dirty="0"/>
              <a:t>U of U undergraduate students, not on academic probation, disciplinary probation, or suspension.</a:t>
            </a:r>
          </a:p>
          <a:p>
            <a:pPr>
              <a:buFont typeface="Arial" panose="020B0604020202020204" pitchFamily="34" charset="0"/>
              <a:buChar char="•"/>
            </a:pPr>
            <a:r>
              <a:rPr lang="en-US" dirty="0" smtClean="0"/>
              <a:t>Attending </a:t>
            </a:r>
            <a:r>
              <a:rPr lang="en-US" dirty="0"/>
              <a:t>school full-time (at least 12 credit hours) during the award semester </a:t>
            </a:r>
            <a:r>
              <a:rPr lang="en-US" dirty="0" smtClean="0"/>
              <a:t>(Summer awards require full-time enrollment in </a:t>
            </a:r>
            <a:r>
              <a:rPr lang="en-US" dirty="0"/>
              <a:t>the previous Spring and following Fall semesters).</a:t>
            </a:r>
          </a:p>
          <a:p>
            <a:pPr>
              <a:buFont typeface="Arial" panose="020B0604020202020204" pitchFamily="34" charset="0"/>
              <a:buChar char="•"/>
            </a:pPr>
            <a:r>
              <a:rPr lang="en-US" dirty="0"/>
              <a:t>Applicants must be eligible for University employment</a:t>
            </a:r>
            <a:r>
              <a:rPr lang="en-US" dirty="0" smtClean="0"/>
              <a:t>.*</a:t>
            </a:r>
            <a:endParaRPr lang="en-US" dirty="0"/>
          </a:p>
          <a:p>
            <a:pPr>
              <a:buFont typeface="Arial" panose="020B0604020202020204" pitchFamily="34" charset="0"/>
              <a:buChar char="•"/>
            </a:pPr>
            <a:r>
              <a:rPr lang="en-US" dirty="0"/>
              <a:t>Applicants must have an established relationship with a faculty research mentor at the time of application. </a:t>
            </a:r>
          </a:p>
          <a:p>
            <a:pPr>
              <a:buFont typeface="Arial" panose="020B0604020202020204" pitchFamily="34" charset="0"/>
              <a:buChar char="•"/>
            </a:pPr>
            <a:r>
              <a:rPr lang="en-US" dirty="0" smtClean="0"/>
              <a:t>Faculty </a:t>
            </a:r>
            <a:r>
              <a:rPr lang="en-US" dirty="0"/>
              <a:t>mentors must be current University of Utah faculty members.</a:t>
            </a:r>
          </a:p>
          <a:p>
            <a:pPr>
              <a:buFont typeface="Arial" panose="020B0604020202020204" pitchFamily="34" charset="0"/>
              <a:buChar char="•"/>
            </a:pPr>
            <a:r>
              <a:rPr lang="en-US" dirty="0"/>
              <a:t>A student may be awarded a maximum of two semesters of UROP funding (1 new semester + 1 renewal semester).</a:t>
            </a:r>
          </a:p>
          <a:p>
            <a:r>
              <a:rPr lang="en-US" dirty="0"/>
              <a:t> </a:t>
            </a:r>
            <a:endParaRPr lang="en-US" dirty="0" smtClean="0"/>
          </a:p>
          <a:p>
            <a:r>
              <a:rPr lang="en-US" sz="1700" dirty="0" smtClean="0"/>
              <a:t>*</a:t>
            </a:r>
            <a:r>
              <a:rPr lang="en-US" sz="1700" i="1" dirty="0" smtClean="0"/>
              <a:t>If </a:t>
            </a:r>
            <a:r>
              <a:rPr lang="en-US" sz="1700" i="1" dirty="0"/>
              <a:t>ineligible for University employment, students may still participate in the program but cannot be compensated for their work. Please contact Rachel Hayes-Harb (r.hayes-harb@utah.edu) for more information on this option.</a:t>
            </a:r>
            <a:endParaRPr lang="en-US" sz="1700" dirty="0"/>
          </a:p>
        </p:txBody>
      </p:sp>
    </p:spTree>
    <p:extLst>
      <p:ext uri="{BB962C8B-B14F-4D97-AF65-F5344CB8AC3E}">
        <p14:creationId xmlns:p14="http://schemas.microsoft.com/office/powerpoint/2010/main" val="340386104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Relationship of Project to Mentor’s Expertise</a:t>
            </a:r>
            <a:endParaRPr lang="en-US" dirty="0"/>
          </a:p>
        </p:txBody>
      </p:sp>
      <p:sp>
        <p:nvSpPr>
          <p:cNvPr id="3" name="Content Placeholder 2"/>
          <p:cNvSpPr>
            <a:spLocks noGrp="1"/>
          </p:cNvSpPr>
          <p:nvPr>
            <p:ph idx="1"/>
          </p:nvPr>
        </p:nvSpPr>
        <p:spPr/>
        <p:txBody>
          <a:bodyPr>
            <a:normAutofit/>
          </a:bodyPr>
          <a:lstStyle/>
          <a:p>
            <a:r>
              <a:rPr lang="en-US" dirty="0"/>
              <a:t>X is the head of the </a:t>
            </a:r>
            <a:r>
              <a:rPr lang="en-US" dirty="0" err="1"/>
              <a:t>Multiscale</a:t>
            </a:r>
            <a:r>
              <a:rPr lang="en-US" dirty="0"/>
              <a:t> Mechanics and Materials Lab at the University of Utah and will serve as my mentor for this project. Recent work in her lab has included generating three dimensional models that display internal grain structure in an attempt to relate these features to crack propagation. Her lab has a primary focus on high-performance computing to characterize mechanical response of materials that directly relate to aerospace, defense, and manufacturing industries [10]. This makes X a perfect supervisor for my research work as her lab directly relates to my project and she has the expertise to adequately assist me in achieving my research goals. While in X’s ME 1300 Statics/Strengths class, I thoroughly enjoyed her teaching style and enthusiasm for mechanical engineering. During the proposed semester I will attend weekly group meetings to keep up to date on progress in other projects as well as update on my own work. Along with this X and I have arranged to meet once a week to go over questions, problems and progress in my project.  </a:t>
            </a:r>
          </a:p>
          <a:p>
            <a:r>
              <a:rPr lang="en-US" sz="1000" dirty="0" smtClean="0"/>
              <a:t>*Mechanical Engineering Sample Proposal 2</a:t>
            </a:r>
            <a:endParaRPr lang="en-US" sz="1000" dirty="0"/>
          </a:p>
        </p:txBody>
      </p:sp>
    </p:spTree>
    <p:extLst>
      <p:ext uri="{BB962C8B-B14F-4D97-AF65-F5344CB8AC3E}">
        <p14:creationId xmlns:p14="http://schemas.microsoft.com/office/powerpoint/2010/main" val="155819273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Relationship to Student’s </a:t>
            </a:r>
            <a:r>
              <a:rPr lang="en-US" dirty="0"/>
              <a:t>G</a:t>
            </a:r>
            <a:r>
              <a:rPr lang="en-US" dirty="0" smtClean="0"/>
              <a:t>oals</a:t>
            </a:r>
            <a:endParaRPr lang="en-US" dirty="0"/>
          </a:p>
        </p:txBody>
      </p:sp>
      <p:sp>
        <p:nvSpPr>
          <p:cNvPr id="3" name="Content Placeholder 2"/>
          <p:cNvSpPr>
            <a:spLocks noGrp="1"/>
          </p:cNvSpPr>
          <p:nvPr>
            <p:ph idx="1"/>
          </p:nvPr>
        </p:nvSpPr>
        <p:spPr/>
        <p:txBody>
          <a:bodyPr>
            <a:normAutofit lnSpcReduction="10000"/>
          </a:bodyPr>
          <a:lstStyle/>
          <a:p>
            <a:r>
              <a:rPr lang="en-US" sz="3200" dirty="0"/>
              <a:t>Purpose: to show that </a:t>
            </a:r>
            <a:r>
              <a:rPr lang="en-US" sz="3200" dirty="0" smtClean="0"/>
              <a:t>your project </a:t>
            </a:r>
            <a:r>
              <a:rPr lang="en-US" sz="3200" dirty="0"/>
              <a:t>facilitates </a:t>
            </a:r>
            <a:r>
              <a:rPr lang="en-US" sz="3200" dirty="0" smtClean="0"/>
              <a:t>your educational </a:t>
            </a:r>
            <a:r>
              <a:rPr lang="en-US" sz="3200" dirty="0"/>
              <a:t>or career </a:t>
            </a:r>
            <a:r>
              <a:rPr lang="en-US" sz="3200" dirty="0" smtClean="0"/>
              <a:t>goals: that you have </a:t>
            </a:r>
            <a:r>
              <a:rPr lang="en-US" sz="3200" dirty="0"/>
              <a:t>thought about how the project fits into </a:t>
            </a:r>
            <a:r>
              <a:rPr lang="en-US" sz="3200" dirty="0" smtClean="0"/>
              <a:t>your larger </a:t>
            </a:r>
            <a:r>
              <a:rPr lang="en-US" sz="3200" dirty="0"/>
              <a:t>personal goals; and that </a:t>
            </a:r>
            <a:r>
              <a:rPr lang="en-US" sz="3200" dirty="0" smtClean="0"/>
              <a:t>your project </a:t>
            </a:r>
            <a:r>
              <a:rPr lang="en-US" sz="3200" dirty="0"/>
              <a:t>will actually facilitate those goals for </a:t>
            </a:r>
            <a:r>
              <a:rPr lang="en-US" sz="3200" dirty="0" smtClean="0"/>
              <a:t>you</a:t>
            </a:r>
            <a:endParaRPr lang="en-US" sz="3200" dirty="0"/>
          </a:p>
          <a:p>
            <a:pPr marL="0" indent="0">
              <a:buNone/>
            </a:pPr>
            <a:endParaRPr lang="en-US" dirty="0"/>
          </a:p>
          <a:p>
            <a:r>
              <a:rPr lang="en-US" sz="2400" dirty="0" smtClean="0"/>
              <a:t>Things to notice about sample proposals:</a:t>
            </a:r>
          </a:p>
          <a:p>
            <a:pPr>
              <a:buFont typeface="Arial"/>
              <a:buChar char="•"/>
            </a:pPr>
            <a:r>
              <a:rPr lang="en-US" sz="2400" dirty="0" smtClean="0"/>
              <a:t>All look different - and they should!  </a:t>
            </a:r>
          </a:p>
          <a:p>
            <a:pPr>
              <a:buFont typeface="Arial"/>
              <a:buChar char="•"/>
            </a:pPr>
            <a:r>
              <a:rPr lang="en-US" sz="2400" dirty="0" smtClean="0"/>
              <a:t>All legitimate reasons that a UROP research experience is important to the student</a:t>
            </a:r>
          </a:p>
        </p:txBody>
      </p:sp>
    </p:spTree>
    <p:extLst>
      <p:ext uri="{BB962C8B-B14F-4D97-AF65-F5344CB8AC3E}">
        <p14:creationId xmlns:p14="http://schemas.microsoft.com/office/powerpoint/2010/main" val="206492733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Relationship to Student’s Goals</a:t>
            </a:r>
            <a:endParaRPr lang="en-US" dirty="0"/>
          </a:p>
        </p:txBody>
      </p:sp>
      <p:sp>
        <p:nvSpPr>
          <p:cNvPr id="3" name="Content Placeholder 2"/>
          <p:cNvSpPr>
            <a:spLocks noGrp="1"/>
          </p:cNvSpPr>
          <p:nvPr>
            <p:ph idx="1"/>
          </p:nvPr>
        </p:nvSpPr>
        <p:spPr>
          <a:xfrm>
            <a:off x="1097280" y="1845734"/>
            <a:ext cx="10058400" cy="4557248"/>
          </a:xfrm>
        </p:spPr>
        <p:txBody>
          <a:bodyPr>
            <a:normAutofit fontScale="70000" lnSpcReduction="20000"/>
          </a:bodyPr>
          <a:lstStyle/>
          <a:p>
            <a:pPr>
              <a:lnSpc>
                <a:spcPct val="100000"/>
              </a:lnSpc>
              <a:spcBef>
                <a:spcPts val="0"/>
              </a:spcBef>
              <a:spcAft>
                <a:spcPts val="0"/>
              </a:spcAft>
            </a:pPr>
            <a:r>
              <a:rPr lang="en-US" sz="3800" dirty="0"/>
              <a:t>I am currently a senior majoring in Chemistry and Chemical Engineering. I </a:t>
            </a:r>
            <a:r>
              <a:rPr lang="en-US" sz="3800" dirty="0" smtClean="0"/>
              <a:t>have developed </a:t>
            </a:r>
            <a:r>
              <a:rPr lang="en-US" sz="3800" dirty="0"/>
              <a:t>an interest in biochemistry and the applications of biochemistry and genetics </a:t>
            </a:r>
            <a:r>
              <a:rPr lang="en-US" sz="3800" dirty="0" smtClean="0"/>
              <a:t>in engineering </a:t>
            </a:r>
            <a:r>
              <a:rPr lang="en-US" sz="3800" dirty="0"/>
              <a:t>disciplines, such as biofuels and renewable energy. I plan to attend graduate </a:t>
            </a:r>
            <a:r>
              <a:rPr lang="en-US" sz="3800" dirty="0" smtClean="0"/>
              <a:t>school and </a:t>
            </a:r>
            <a:r>
              <a:rPr lang="en-US" sz="3800" dirty="0"/>
              <a:t>continue my studies in areas at the interface of biochemistry and engineering. </a:t>
            </a:r>
            <a:r>
              <a:rPr lang="en-US" sz="3800" dirty="0" smtClean="0"/>
              <a:t>Continued research </a:t>
            </a:r>
            <a:r>
              <a:rPr lang="en-US" sz="3800" dirty="0"/>
              <a:t>and work with the UROP program will help me to achieve my goal to complete </a:t>
            </a:r>
            <a:r>
              <a:rPr lang="en-US" sz="3800" dirty="0" smtClean="0"/>
              <a:t>a graduate </a:t>
            </a:r>
            <a:r>
              <a:rPr lang="en-US" sz="3800" dirty="0"/>
              <a:t>degree as well as help me to gain skills and experience that will be valuable in </a:t>
            </a:r>
            <a:r>
              <a:rPr lang="en-US" sz="3800" dirty="0" smtClean="0"/>
              <a:t>my profession</a:t>
            </a:r>
            <a:r>
              <a:rPr lang="en-US" sz="3800" dirty="0"/>
              <a:t>. Though I do not know exactly what I will do in my career, I hope to be able to </a:t>
            </a:r>
            <a:r>
              <a:rPr lang="en-US" sz="3800" dirty="0" smtClean="0"/>
              <a:t>use the </a:t>
            </a:r>
            <a:r>
              <a:rPr lang="en-US" sz="3800" dirty="0"/>
              <a:t>skills and knowledge I obtain to contribute to the well being of society and the environment</a:t>
            </a:r>
            <a:r>
              <a:rPr lang="en-US" sz="3800" dirty="0" smtClean="0"/>
              <a:t>.*</a:t>
            </a:r>
          </a:p>
          <a:p>
            <a:r>
              <a:rPr lang="en-US" sz="1600" dirty="0" smtClean="0"/>
              <a:t>*Chemistry Sample Proposal</a:t>
            </a:r>
            <a:endParaRPr lang="en-US" sz="1600" dirty="0"/>
          </a:p>
        </p:txBody>
      </p:sp>
    </p:spTree>
    <p:extLst>
      <p:ext uri="{BB962C8B-B14F-4D97-AF65-F5344CB8AC3E}">
        <p14:creationId xmlns:p14="http://schemas.microsoft.com/office/powerpoint/2010/main" val="201299576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Relationship to Student’s Goals</a:t>
            </a:r>
            <a:endParaRPr lang="en-US" dirty="0"/>
          </a:p>
        </p:txBody>
      </p:sp>
      <p:sp>
        <p:nvSpPr>
          <p:cNvPr id="3" name="Content Placeholder 2"/>
          <p:cNvSpPr>
            <a:spLocks noGrp="1"/>
          </p:cNvSpPr>
          <p:nvPr>
            <p:ph idx="1"/>
          </p:nvPr>
        </p:nvSpPr>
        <p:spPr>
          <a:xfrm>
            <a:off x="1097280" y="1845734"/>
            <a:ext cx="10058400" cy="4557248"/>
          </a:xfrm>
        </p:spPr>
        <p:txBody>
          <a:bodyPr>
            <a:normAutofit fontScale="70000" lnSpcReduction="20000"/>
          </a:bodyPr>
          <a:lstStyle/>
          <a:p>
            <a:pPr>
              <a:lnSpc>
                <a:spcPct val="100000"/>
              </a:lnSpc>
              <a:spcBef>
                <a:spcPts val="0"/>
              </a:spcBef>
              <a:spcAft>
                <a:spcPts val="0"/>
              </a:spcAft>
            </a:pPr>
            <a:r>
              <a:rPr lang="en-US" sz="3800" dirty="0"/>
              <a:t>I am currently a senior majoring in Chemistry and Chemical Engineering. I </a:t>
            </a:r>
            <a:r>
              <a:rPr lang="en-US" sz="3800" dirty="0" smtClean="0"/>
              <a:t>have developed </a:t>
            </a:r>
            <a:r>
              <a:rPr lang="en-US" sz="3800" dirty="0"/>
              <a:t>an interest in biochemistry and the applications of biochemistry and genetics </a:t>
            </a:r>
            <a:r>
              <a:rPr lang="en-US" sz="3800" dirty="0" smtClean="0"/>
              <a:t>in engineering </a:t>
            </a:r>
            <a:r>
              <a:rPr lang="en-US" sz="3800" dirty="0"/>
              <a:t>disciplines, such as biofuels and renewable energy. I plan to </a:t>
            </a:r>
            <a:r>
              <a:rPr lang="en-US" sz="3800" dirty="0">
                <a:solidFill>
                  <a:srgbClr val="FF0000"/>
                </a:solidFill>
              </a:rPr>
              <a:t>attend graduate </a:t>
            </a:r>
            <a:r>
              <a:rPr lang="en-US" sz="3800" dirty="0" smtClean="0">
                <a:solidFill>
                  <a:srgbClr val="FF0000"/>
                </a:solidFill>
              </a:rPr>
              <a:t>school </a:t>
            </a:r>
            <a:r>
              <a:rPr lang="en-US" sz="3800" dirty="0" smtClean="0"/>
              <a:t>and </a:t>
            </a:r>
            <a:r>
              <a:rPr lang="en-US" sz="3800" dirty="0"/>
              <a:t>continue my studies in areas at the interface of biochemistry and engineering. </a:t>
            </a:r>
            <a:r>
              <a:rPr lang="en-US" sz="3800" dirty="0" smtClean="0">
                <a:solidFill>
                  <a:srgbClr val="FF0000"/>
                </a:solidFill>
              </a:rPr>
              <a:t>Continued research </a:t>
            </a:r>
            <a:r>
              <a:rPr lang="en-US" sz="3800" dirty="0">
                <a:solidFill>
                  <a:srgbClr val="FF0000"/>
                </a:solidFill>
              </a:rPr>
              <a:t>and work with the UROP program will help me to achieve my goal to complete </a:t>
            </a:r>
            <a:r>
              <a:rPr lang="en-US" sz="3800" dirty="0" smtClean="0">
                <a:solidFill>
                  <a:srgbClr val="FF0000"/>
                </a:solidFill>
              </a:rPr>
              <a:t>a graduate </a:t>
            </a:r>
            <a:r>
              <a:rPr lang="en-US" sz="3800" dirty="0">
                <a:solidFill>
                  <a:srgbClr val="FF0000"/>
                </a:solidFill>
              </a:rPr>
              <a:t>degree as well as help me to gain skills and experience that will be valuable in </a:t>
            </a:r>
            <a:r>
              <a:rPr lang="en-US" sz="3800" dirty="0" smtClean="0">
                <a:solidFill>
                  <a:srgbClr val="FF0000"/>
                </a:solidFill>
              </a:rPr>
              <a:t>my profession</a:t>
            </a:r>
            <a:r>
              <a:rPr lang="en-US" sz="3800" dirty="0">
                <a:solidFill>
                  <a:srgbClr val="FF0000"/>
                </a:solidFill>
              </a:rPr>
              <a:t>. Though I do not know exactly what I will do in my career, I hope to be able to </a:t>
            </a:r>
            <a:r>
              <a:rPr lang="en-US" sz="3800" dirty="0" smtClean="0">
                <a:solidFill>
                  <a:srgbClr val="FF0000"/>
                </a:solidFill>
              </a:rPr>
              <a:t>use the </a:t>
            </a:r>
            <a:r>
              <a:rPr lang="en-US" sz="3800" dirty="0">
                <a:solidFill>
                  <a:srgbClr val="FF0000"/>
                </a:solidFill>
              </a:rPr>
              <a:t>skills and knowledge I obtain to contribute to the well being of society and the environment</a:t>
            </a:r>
            <a:r>
              <a:rPr lang="en-US" sz="3800" dirty="0" smtClean="0"/>
              <a:t>.</a:t>
            </a:r>
            <a:endParaRPr lang="en-US" sz="3800" dirty="0" smtClean="0"/>
          </a:p>
          <a:p>
            <a:r>
              <a:rPr lang="en-US" sz="1600" dirty="0" smtClean="0"/>
              <a:t>*Chemistry Sample Proposal</a:t>
            </a:r>
            <a:endParaRPr lang="en-US" sz="1600" dirty="0"/>
          </a:p>
        </p:txBody>
      </p:sp>
    </p:spTree>
    <p:extLst>
      <p:ext uri="{BB962C8B-B14F-4D97-AF65-F5344CB8AC3E}">
        <p14:creationId xmlns:p14="http://schemas.microsoft.com/office/powerpoint/2010/main" val="7745848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Relationship to Student’s Goals</a:t>
            </a:r>
            <a:endParaRPr lang="en-US" dirty="0"/>
          </a:p>
        </p:txBody>
      </p:sp>
      <p:sp>
        <p:nvSpPr>
          <p:cNvPr id="3" name="Content Placeholder 2"/>
          <p:cNvSpPr>
            <a:spLocks noGrp="1"/>
          </p:cNvSpPr>
          <p:nvPr>
            <p:ph idx="1"/>
          </p:nvPr>
        </p:nvSpPr>
        <p:spPr>
          <a:xfrm>
            <a:off x="1097280" y="1845733"/>
            <a:ext cx="10058400" cy="4490443"/>
          </a:xfrm>
        </p:spPr>
        <p:txBody>
          <a:bodyPr/>
          <a:lstStyle/>
          <a:p>
            <a:r>
              <a:rPr lang="en-US" sz="2100" dirty="0" smtClean="0"/>
              <a:t>I plan to graduate with my Bachelor’s Degree in Social Work in the spring of 2016. Ultimately, I hope to help people in crisis as a clinical therapist.  In this UROP position, I will be able to draw from my past research experience working with the Mechanical Engineering Department and a genetics lab at the Huntsman Cancer Institute, combining it with my social work course material to continue to develop my research skills in a social research setting.  … I will be able to …develop critical skills of data analysis, professional research writing, and professionalism.</a:t>
            </a:r>
          </a:p>
          <a:p>
            <a:r>
              <a:rPr lang="en-US" sz="2100" dirty="0" smtClean="0"/>
              <a:t>Completing this research project will give me a great social work research base upon which I can continue to improve.  Working on this project will allow me to gain an understanding of how to evaluate a therapy approach to understand the implications, which will be very useful in my career as a therapist.  I think evidence based practice is very important for therapists, and research is essential to develop and refine methods that are used in social work practice.  I hope to make social work research part of my career.*</a:t>
            </a:r>
          </a:p>
          <a:p>
            <a:r>
              <a:rPr lang="en-US" sz="1000" dirty="0" smtClean="0"/>
              <a:t>*Social Work Sample Proposal</a:t>
            </a:r>
            <a:endParaRPr lang="en-US" sz="1000" dirty="0"/>
          </a:p>
        </p:txBody>
      </p:sp>
    </p:spTree>
    <p:extLst>
      <p:ext uri="{BB962C8B-B14F-4D97-AF65-F5344CB8AC3E}">
        <p14:creationId xmlns:p14="http://schemas.microsoft.com/office/powerpoint/2010/main" val="358934430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Relationship to Student’s Goals</a:t>
            </a:r>
            <a:endParaRPr lang="en-US" dirty="0"/>
          </a:p>
        </p:txBody>
      </p:sp>
      <p:sp>
        <p:nvSpPr>
          <p:cNvPr id="3" name="Content Placeholder 2"/>
          <p:cNvSpPr>
            <a:spLocks noGrp="1"/>
          </p:cNvSpPr>
          <p:nvPr>
            <p:ph idx="1"/>
          </p:nvPr>
        </p:nvSpPr>
        <p:spPr>
          <a:xfrm>
            <a:off x="1097280" y="1845733"/>
            <a:ext cx="10058400" cy="4490443"/>
          </a:xfrm>
        </p:spPr>
        <p:txBody>
          <a:bodyPr/>
          <a:lstStyle/>
          <a:p>
            <a:r>
              <a:rPr lang="en-US" sz="2100" dirty="0" smtClean="0"/>
              <a:t>I plan to graduate with my Bachelor’s Degree in Social Work in the spring of 2016. Ultimately, I hope to help people in crisis as a </a:t>
            </a:r>
            <a:r>
              <a:rPr lang="en-US" sz="2100" dirty="0" smtClean="0">
                <a:solidFill>
                  <a:srgbClr val="FF0000"/>
                </a:solidFill>
              </a:rPr>
              <a:t>clinical therapist</a:t>
            </a:r>
            <a:r>
              <a:rPr lang="en-US" sz="2100" dirty="0" smtClean="0"/>
              <a:t>.  In this UROP position, I will be able to draw from my past research experience working with the Mechanical Engineering Department and a genetics lab at the Huntsman Cancer Institute, combining it with my social work course material to </a:t>
            </a:r>
            <a:r>
              <a:rPr lang="en-US" sz="2100" dirty="0" smtClean="0">
                <a:solidFill>
                  <a:srgbClr val="FF0000"/>
                </a:solidFill>
              </a:rPr>
              <a:t>continue to develop my research skills in a social research setting.  … I will be able to …develop critical skills of data analysis, professional research writing, and professionalism</a:t>
            </a:r>
            <a:r>
              <a:rPr lang="en-US" sz="2100" dirty="0" smtClean="0"/>
              <a:t>.</a:t>
            </a:r>
          </a:p>
          <a:p>
            <a:r>
              <a:rPr lang="en-US" sz="2100" dirty="0" smtClean="0"/>
              <a:t>Completing this research project will give me a great social work research base upon which I can continue to improve.  </a:t>
            </a:r>
            <a:r>
              <a:rPr lang="en-US" sz="2100" dirty="0" smtClean="0">
                <a:solidFill>
                  <a:srgbClr val="FF0000"/>
                </a:solidFill>
              </a:rPr>
              <a:t>Working on this project will allow me to gain an understanding of how to evaluate a therapy approach to understand the implications, which will be very useful in my career as a therapist</a:t>
            </a:r>
            <a:r>
              <a:rPr lang="en-US" sz="2100" dirty="0" smtClean="0"/>
              <a:t>.  I think evidence based practice is very important for therapists, and research is essential to develop and refine methods that are used in social work practice.  I hope to make social work research part of my career.*</a:t>
            </a:r>
          </a:p>
          <a:p>
            <a:r>
              <a:rPr lang="en-US" sz="1000" dirty="0" smtClean="0"/>
              <a:t>*Social Work Sample Proposal</a:t>
            </a:r>
            <a:endParaRPr lang="en-US" sz="1000" dirty="0"/>
          </a:p>
        </p:txBody>
      </p:sp>
    </p:spTree>
    <p:extLst>
      <p:ext uri="{BB962C8B-B14F-4D97-AF65-F5344CB8AC3E}">
        <p14:creationId xmlns:p14="http://schemas.microsoft.com/office/powerpoint/2010/main" val="182494575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Relationship to Student’s Goals</a:t>
            </a:r>
            <a:endParaRPr lang="en-US" dirty="0"/>
          </a:p>
        </p:txBody>
      </p:sp>
      <p:sp>
        <p:nvSpPr>
          <p:cNvPr id="3" name="Content Placeholder 2"/>
          <p:cNvSpPr>
            <a:spLocks noGrp="1"/>
          </p:cNvSpPr>
          <p:nvPr>
            <p:ph idx="1"/>
          </p:nvPr>
        </p:nvSpPr>
        <p:spPr>
          <a:xfrm>
            <a:off x="1097280" y="1845733"/>
            <a:ext cx="10058400" cy="4490443"/>
          </a:xfrm>
        </p:spPr>
        <p:txBody>
          <a:bodyPr>
            <a:normAutofit fontScale="85000" lnSpcReduction="10000"/>
          </a:bodyPr>
          <a:lstStyle/>
          <a:p>
            <a:r>
              <a:rPr lang="en-US" sz="2400" dirty="0"/>
              <a:t>I plan to apply for medical school, where I hope to do further work in the area of translational research. Specifically, I am interested in how various quality of life metrics can be used to analyze the effects of medical treatment on patients with chronic diseases. This project will help familiarize me with designing an outcomes-based study, conducting ethical human subject research, asking and answering scientific questions, and processing data obtained.  </a:t>
            </a:r>
          </a:p>
          <a:p>
            <a:r>
              <a:rPr lang="en-US" sz="2400" dirty="0"/>
              <a:t>Although my background in basic science research has taught me a great deal about study design, working with X has given me the opportunity to learn more about the clinical implementation of medical research. Through this project, I will gain valuable skills that I believe will help prepare me for a career in medicine, and for future work in the area of translational research. I will come away with a better understanding of IRBs, informed consent, statistical analysis, and different techniques for quantifying quality of life.  </a:t>
            </a:r>
          </a:p>
          <a:p>
            <a:r>
              <a:rPr lang="en-US" sz="2400" dirty="0"/>
              <a:t>This coming summer, I will have the chance to work on communicating our findings in a manuscript that will be submitted to a national meeting in addition to the top rhinology journal, International Forum of Allergy and Rhinology. I will learn more about what makes a paper successful, how to present my research, and the paper review process. This work will be useful in applying to medical schools, where research and publication experiences are greatly </a:t>
            </a:r>
            <a:r>
              <a:rPr lang="en-US" sz="2400" dirty="0" smtClean="0"/>
              <a:t>valued. </a:t>
            </a:r>
            <a:r>
              <a:rPr lang="en-US" sz="1000" dirty="0" smtClean="0"/>
              <a:t>*Surgery Sample </a:t>
            </a:r>
            <a:r>
              <a:rPr lang="en-US" sz="1000" dirty="0" smtClean="0"/>
              <a:t>Proposal</a:t>
            </a:r>
            <a:endParaRPr lang="en-US" sz="1000" dirty="0"/>
          </a:p>
        </p:txBody>
      </p:sp>
    </p:spTree>
    <p:extLst>
      <p:ext uri="{BB962C8B-B14F-4D97-AF65-F5344CB8AC3E}">
        <p14:creationId xmlns:p14="http://schemas.microsoft.com/office/powerpoint/2010/main" val="160240822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Relationship to Student’s Goals</a:t>
            </a:r>
            <a:endParaRPr lang="en-US" dirty="0"/>
          </a:p>
        </p:txBody>
      </p:sp>
      <p:sp>
        <p:nvSpPr>
          <p:cNvPr id="3" name="Content Placeholder 2"/>
          <p:cNvSpPr>
            <a:spLocks noGrp="1"/>
          </p:cNvSpPr>
          <p:nvPr>
            <p:ph idx="1"/>
          </p:nvPr>
        </p:nvSpPr>
        <p:spPr>
          <a:xfrm>
            <a:off x="1097280" y="1845733"/>
            <a:ext cx="10058400" cy="4490443"/>
          </a:xfrm>
        </p:spPr>
        <p:txBody>
          <a:bodyPr>
            <a:normAutofit fontScale="85000" lnSpcReduction="10000"/>
          </a:bodyPr>
          <a:lstStyle/>
          <a:p>
            <a:r>
              <a:rPr lang="en-US" sz="2400" dirty="0"/>
              <a:t>I plan to </a:t>
            </a:r>
            <a:r>
              <a:rPr lang="en-US" sz="2400" dirty="0">
                <a:solidFill>
                  <a:srgbClr val="FF0000"/>
                </a:solidFill>
              </a:rPr>
              <a:t>apply for medical school, where I hope to do further work in the area of translational research.</a:t>
            </a:r>
            <a:r>
              <a:rPr lang="en-US" sz="2400" dirty="0"/>
              <a:t> Specifically, I am interested in how various quality of life metrics can be used to analyze the effects of medical treatment on patients with chronic diseases. This project will help </a:t>
            </a:r>
            <a:r>
              <a:rPr lang="en-US" sz="2400" dirty="0">
                <a:solidFill>
                  <a:srgbClr val="FF0000"/>
                </a:solidFill>
              </a:rPr>
              <a:t>familiarize me with designing an outcomes-based study, conducting ethical human subject research, asking and answering scientific questions, and processing data obtained.  </a:t>
            </a:r>
          </a:p>
          <a:p>
            <a:r>
              <a:rPr lang="en-US" sz="2400" dirty="0"/>
              <a:t>Although my background in basic science research has taught me a great deal about study design, working with X has given me the opportunity to learn more about the clinical implementation of medical research. Through this project, </a:t>
            </a:r>
            <a:r>
              <a:rPr lang="en-US" sz="2400" dirty="0">
                <a:solidFill>
                  <a:srgbClr val="FF0000"/>
                </a:solidFill>
              </a:rPr>
              <a:t>I will gain valuable skills that I believe will help prepare me for a career in medicine, and for future work in the area of translational research. I will come away with a better understanding of IRBs, informed consent, statistical analysis, and different techniques for quantifying quality of life</a:t>
            </a:r>
            <a:r>
              <a:rPr lang="en-US" sz="2400" dirty="0"/>
              <a:t>.  </a:t>
            </a:r>
          </a:p>
          <a:p>
            <a:r>
              <a:rPr lang="en-US" sz="2400" dirty="0"/>
              <a:t>This coming summer, I will have the chance to work on communicating our findings in a manuscript that will be submitted to a national meeting in addition to the top rhinology journal, International Forum of Allergy and Rhinology. </a:t>
            </a:r>
            <a:r>
              <a:rPr lang="en-US" sz="2400" dirty="0">
                <a:solidFill>
                  <a:srgbClr val="FF0000"/>
                </a:solidFill>
              </a:rPr>
              <a:t>I will learn more about what makes a paper successful, how to present my research, and the paper review process</a:t>
            </a:r>
            <a:r>
              <a:rPr lang="en-US" sz="2400" dirty="0"/>
              <a:t>. This work will be useful in applying to medical schools, where research and publication experiences are greatly </a:t>
            </a:r>
            <a:r>
              <a:rPr lang="en-US" sz="2400" dirty="0" smtClean="0"/>
              <a:t>valued. </a:t>
            </a:r>
            <a:r>
              <a:rPr lang="en-US" sz="1000" dirty="0" smtClean="0"/>
              <a:t>*Surgery Sample </a:t>
            </a:r>
            <a:r>
              <a:rPr lang="en-US" sz="1000" dirty="0" smtClean="0"/>
              <a:t>Proposal</a:t>
            </a:r>
            <a:endParaRPr lang="en-US" sz="1000" dirty="0"/>
          </a:p>
        </p:txBody>
      </p:sp>
    </p:spTree>
    <p:extLst>
      <p:ext uri="{BB962C8B-B14F-4D97-AF65-F5344CB8AC3E}">
        <p14:creationId xmlns:p14="http://schemas.microsoft.com/office/powerpoint/2010/main" val="55012481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Workshop your proposal</a:t>
            </a:r>
            <a:endParaRPr lang="en-US" dirty="0"/>
          </a:p>
        </p:txBody>
      </p:sp>
      <p:sp>
        <p:nvSpPr>
          <p:cNvPr id="3" name="Content Placeholder 2"/>
          <p:cNvSpPr>
            <a:spLocks noGrp="1"/>
          </p:cNvSpPr>
          <p:nvPr>
            <p:ph idx="1"/>
          </p:nvPr>
        </p:nvSpPr>
        <p:spPr/>
        <p:txBody>
          <a:bodyPr>
            <a:normAutofit/>
          </a:bodyPr>
          <a:lstStyle/>
          <a:p>
            <a:pPr>
              <a:buFont typeface="Arial" panose="020B0604020202020204" pitchFamily="34" charset="0"/>
              <a:buChar char="•"/>
            </a:pPr>
            <a:r>
              <a:rPr lang="en-US" sz="2400" dirty="0" smtClean="0"/>
              <a:t>Structure</a:t>
            </a:r>
          </a:p>
          <a:p>
            <a:pPr>
              <a:buFont typeface="Arial" panose="020B0604020202020204" pitchFamily="34" charset="0"/>
              <a:buChar char="•"/>
            </a:pPr>
            <a:r>
              <a:rPr lang="en-US" sz="2400" dirty="0" smtClean="0"/>
              <a:t>Format</a:t>
            </a:r>
          </a:p>
          <a:p>
            <a:pPr>
              <a:buFont typeface="Arial" panose="020B0604020202020204" pitchFamily="34" charset="0"/>
              <a:buChar char="•"/>
            </a:pPr>
            <a:r>
              <a:rPr lang="en-US" sz="2400" dirty="0" smtClean="0"/>
              <a:t>Evaluation criteria content/Proposal requirements</a:t>
            </a:r>
          </a:p>
          <a:p>
            <a:pPr>
              <a:buFont typeface="Arial" panose="020B0604020202020204" pitchFamily="34" charset="0"/>
              <a:buChar char="•"/>
            </a:pPr>
            <a:r>
              <a:rPr lang="en-US" sz="2400" dirty="0" smtClean="0"/>
              <a:t>Writing quality</a:t>
            </a:r>
          </a:p>
          <a:p>
            <a:pPr>
              <a:buFont typeface="Arial" panose="020B0604020202020204" pitchFamily="34" charset="0"/>
              <a:buChar char="•"/>
            </a:pPr>
            <a:endParaRPr lang="en-US" sz="2400" dirty="0" smtClean="0"/>
          </a:p>
          <a:p>
            <a:pPr>
              <a:buFont typeface="Arial" panose="020B0604020202020204" pitchFamily="34" charset="0"/>
              <a:buChar char="•"/>
            </a:pPr>
            <a:r>
              <a:rPr lang="en-US" sz="2400" dirty="0" smtClean="0"/>
              <a:t>Identify strengths and areas for improvement</a:t>
            </a:r>
            <a:endParaRPr lang="en-US" sz="2400" dirty="0"/>
          </a:p>
        </p:txBody>
      </p:sp>
    </p:spTree>
    <p:extLst>
      <p:ext uri="{BB962C8B-B14F-4D97-AF65-F5344CB8AC3E}">
        <p14:creationId xmlns:p14="http://schemas.microsoft.com/office/powerpoint/2010/main" val="266512221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Contact Information</a:t>
            </a:r>
            <a:endParaRPr lang="en-US" dirty="0"/>
          </a:p>
        </p:txBody>
      </p:sp>
      <p:sp>
        <p:nvSpPr>
          <p:cNvPr id="3" name="Content Placeholder 2"/>
          <p:cNvSpPr>
            <a:spLocks noGrp="1"/>
          </p:cNvSpPr>
          <p:nvPr>
            <p:ph idx="1"/>
          </p:nvPr>
        </p:nvSpPr>
        <p:spPr/>
        <p:txBody>
          <a:bodyPr>
            <a:normAutofit lnSpcReduction="10000"/>
          </a:bodyPr>
          <a:lstStyle/>
          <a:p>
            <a:r>
              <a:rPr lang="en-US" dirty="0" smtClean="0"/>
              <a:t>Stephanie Shiver, </a:t>
            </a:r>
            <a:r>
              <a:rPr lang="en-US" i="1" dirty="0" smtClean="0"/>
              <a:t>Undergraduate </a:t>
            </a:r>
            <a:r>
              <a:rPr lang="en-US" i="1" dirty="0"/>
              <a:t>R</a:t>
            </a:r>
            <a:r>
              <a:rPr lang="en-US" i="1" dirty="0" smtClean="0"/>
              <a:t>esearch Advisor</a:t>
            </a:r>
            <a:endParaRPr lang="en-US" dirty="0" smtClean="0"/>
          </a:p>
          <a:p>
            <a:r>
              <a:rPr lang="en-US" dirty="0" smtClean="0">
                <a:hlinkClick r:id="rId2"/>
              </a:rPr>
              <a:t>stephanie.shiver@utah.edu</a:t>
            </a:r>
            <a:endParaRPr lang="en-US" dirty="0" smtClean="0"/>
          </a:p>
          <a:p>
            <a:r>
              <a:rPr lang="en-US" dirty="0" smtClean="0"/>
              <a:t>801-587-2189</a:t>
            </a:r>
          </a:p>
          <a:p>
            <a:endParaRPr lang="en-US" dirty="0"/>
          </a:p>
          <a:p>
            <a:r>
              <a:rPr lang="en-US" dirty="0" smtClean="0"/>
              <a:t>OUR Office Phone</a:t>
            </a:r>
          </a:p>
          <a:p>
            <a:r>
              <a:rPr lang="en-US" dirty="0" smtClean="0">
                <a:hlinkClick r:id="rId3"/>
              </a:rPr>
              <a:t>our@utah.edu</a:t>
            </a:r>
            <a:endParaRPr lang="en-US" dirty="0" smtClean="0"/>
          </a:p>
          <a:p>
            <a:r>
              <a:rPr lang="en-US" dirty="0" smtClean="0"/>
              <a:t>801-581-8070</a:t>
            </a:r>
          </a:p>
          <a:p>
            <a:endParaRPr lang="en-US" dirty="0"/>
          </a:p>
          <a:p>
            <a:r>
              <a:rPr lang="en-US" sz="2800" dirty="0"/>
              <a:t>o</a:t>
            </a:r>
            <a:r>
              <a:rPr lang="en-US" sz="2800" dirty="0" smtClean="0"/>
              <a:t>ur.utah.edu</a:t>
            </a:r>
            <a:endParaRPr lang="en-US" sz="2800" dirty="0"/>
          </a:p>
        </p:txBody>
      </p:sp>
    </p:spTree>
    <p:extLst>
      <p:ext uri="{BB962C8B-B14F-4D97-AF65-F5344CB8AC3E}">
        <p14:creationId xmlns:p14="http://schemas.microsoft.com/office/powerpoint/2010/main" val="16337418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UROP Student Requirements</a:t>
            </a:r>
            <a:endParaRPr lang="en-US" dirty="0"/>
          </a:p>
        </p:txBody>
      </p:sp>
      <p:sp>
        <p:nvSpPr>
          <p:cNvPr id="3" name="Content Placeholder 2"/>
          <p:cNvSpPr>
            <a:spLocks noGrp="1"/>
          </p:cNvSpPr>
          <p:nvPr>
            <p:ph idx="1"/>
          </p:nvPr>
        </p:nvSpPr>
        <p:spPr>
          <a:xfrm>
            <a:off x="1097280" y="1845733"/>
            <a:ext cx="10058400" cy="4304545"/>
          </a:xfrm>
        </p:spPr>
        <p:txBody>
          <a:bodyPr>
            <a:normAutofit fontScale="85000" lnSpcReduction="20000"/>
          </a:bodyPr>
          <a:lstStyle/>
          <a:p>
            <a:pPr marL="0" indent="0">
              <a:buNone/>
            </a:pPr>
            <a:r>
              <a:rPr lang="en-US" b="1" i="1" dirty="0"/>
              <a:t>Attend</a:t>
            </a:r>
            <a:r>
              <a:rPr lang="en-US" dirty="0"/>
              <a:t> mandatory UROP orientation</a:t>
            </a:r>
            <a:r>
              <a:rPr lang="en-US" sz="2800" dirty="0">
                <a:solidFill>
                  <a:srgbClr val="00B050"/>
                </a:solidFill>
              </a:rPr>
              <a:t> </a:t>
            </a:r>
          </a:p>
          <a:p>
            <a:pPr marL="0" indent="0">
              <a:buNone/>
            </a:pPr>
            <a:r>
              <a:rPr lang="en-US" b="1" i="1" dirty="0"/>
              <a:t>Attend</a:t>
            </a:r>
            <a:r>
              <a:rPr lang="en-US" dirty="0"/>
              <a:t> at least </a:t>
            </a:r>
            <a:r>
              <a:rPr lang="en-US" b="1" dirty="0"/>
              <a:t>TWO</a:t>
            </a:r>
            <a:r>
              <a:rPr lang="en-US" dirty="0"/>
              <a:t> Undergraduate Research Education Series events by </a:t>
            </a:r>
            <a:r>
              <a:rPr lang="en-US" dirty="0" smtClean="0"/>
              <a:t>last day of semester—DO </a:t>
            </a:r>
            <a:r>
              <a:rPr lang="en-US" dirty="0"/>
              <a:t>NOT forget to sign in!</a:t>
            </a:r>
          </a:p>
          <a:p>
            <a:pPr marL="0" indent="0">
              <a:buNone/>
            </a:pPr>
            <a:r>
              <a:rPr lang="en-US" b="1" i="1" dirty="0"/>
              <a:t>Conduct</a:t>
            </a:r>
            <a:r>
              <a:rPr lang="en-US" dirty="0"/>
              <a:t> the </a:t>
            </a:r>
            <a:r>
              <a:rPr lang="en-US" u="sng" dirty="0"/>
              <a:t>proposed </a:t>
            </a:r>
            <a:r>
              <a:rPr lang="en-US" dirty="0"/>
              <a:t>research project under the supervision of your faculty mentor and as proposed</a:t>
            </a:r>
          </a:p>
          <a:p>
            <a:pPr marL="0" indent="0">
              <a:buNone/>
            </a:pPr>
            <a:r>
              <a:rPr lang="en-US" b="1" i="1" dirty="0"/>
              <a:t>Read and respond </a:t>
            </a:r>
            <a:r>
              <a:rPr lang="en-US" dirty="0"/>
              <a:t>to correspondence from the OUR in a timely manner</a:t>
            </a:r>
          </a:p>
          <a:p>
            <a:pPr marL="0" indent="0">
              <a:buNone/>
            </a:pPr>
            <a:r>
              <a:rPr lang="en-US" b="1" i="1" dirty="0"/>
              <a:t>Complete</a:t>
            </a:r>
            <a:r>
              <a:rPr lang="en-US" dirty="0"/>
              <a:t> a UROP Final Report by </a:t>
            </a:r>
            <a:r>
              <a:rPr lang="en-US" dirty="0" smtClean="0"/>
              <a:t>last day of semester</a:t>
            </a:r>
            <a:endParaRPr lang="en-US" dirty="0"/>
          </a:p>
          <a:p>
            <a:pPr marL="0" indent="0">
              <a:buNone/>
            </a:pPr>
            <a:r>
              <a:rPr lang="en-US" b="1" i="1" dirty="0"/>
              <a:t>Present</a:t>
            </a:r>
            <a:r>
              <a:rPr lang="en-US" dirty="0"/>
              <a:t> your research in an approved venue within three semesters of the initial UROP award (more on this later)</a:t>
            </a:r>
            <a:endParaRPr lang="en-US" i="1" dirty="0"/>
          </a:p>
          <a:p>
            <a:pPr marL="0" indent="0">
              <a:buNone/>
            </a:pPr>
            <a:r>
              <a:rPr lang="en-US" b="1" i="1" dirty="0"/>
              <a:t>Obtain and maintain </a:t>
            </a:r>
            <a:r>
              <a:rPr lang="en-US" dirty="0"/>
              <a:t>certifications as needed for, Human Subjects Research, Animal Research, Laboratory and other Environmental Health, HIPAA, etc.</a:t>
            </a:r>
          </a:p>
          <a:p>
            <a:pPr marL="0" indent="0">
              <a:buNone/>
            </a:pPr>
            <a:r>
              <a:rPr lang="en-US" b="1" i="1" dirty="0"/>
              <a:t>Acknowledge </a:t>
            </a:r>
            <a:r>
              <a:rPr lang="en-US" dirty="0"/>
              <a:t>support from the University of Utah Office of Undergraduate Research in the dissemination of the research.</a:t>
            </a:r>
          </a:p>
          <a:p>
            <a:pPr marL="0" indent="0">
              <a:buNone/>
            </a:pPr>
            <a:r>
              <a:rPr lang="en-US" b="1" dirty="0">
                <a:solidFill>
                  <a:srgbClr val="C00000"/>
                </a:solidFill>
              </a:rPr>
              <a:t>Failure to meet these expectations will result in a forfeiture of the award, expulsion from the program and ineligibility to participate in other Office of Undergraduate Research programs, including the URSD</a:t>
            </a:r>
            <a:r>
              <a:rPr lang="en-US" dirty="0">
                <a:solidFill>
                  <a:srgbClr val="C00000"/>
                </a:solidFill>
              </a:rPr>
              <a:t>.</a:t>
            </a:r>
          </a:p>
          <a:p>
            <a:pPr marL="0" indent="0">
              <a:buNone/>
            </a:pPr>
            <a:endParaRPr lang="en-US" dirty="0"/>
          </a:p>
        </p:txBody>
      </p:sp>
    </p:spTree>
    <p:extLst>
      <p:ext uri="{BB962C8B-B14F-4D97-AF65-F5344CB8AC3E}">
        <p14:creationId xmlns:p14="http://schemas.microsoft.com/office/powerpoint/2010/main" val="32273111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UROP Proposal</a:t>
            </a:r>
            <a:endParaRPr lang="en-US" dirty="0"/>
          </a:p>
        </p:txBody>
      </p:sp>
      <p:sp>
        <p:nvSpPr>
          <p:cNvPr id="3" name="Content Placeholder 2"/>
          <p:cNvSpPr>
            <a:spLocks noGrp="1"/>
          </p:cNvSpPr>
          <p:nvPr>
            <p:ph idx="1"/>
          </p:nvPr>
        </p:nvSpPr>
        <p:spPr>
          <a:xfrm>
            <a:off x="1097280" y="1845734"/>
            <a:ext cx="10058400" cy="4354650"/>
          </a:xfrm>
        </p:spPr>
        <p:txBody>
          <a:bodyPr>
            <a:normAutofit/>
          </a:bodyPr>
          <a:lstStyle/>
          <a:p>
            <a:pPr>
              <a:buFont typeface="Arial" panose="020B0604020202020204" pitchFamily="34" charset="0"/>
              <a:buChar char="•"/>
            </a:pPr>
            <a:r>
              <a:rPr lang="en-US" sz="2400" dirty="0" smtClean="0"/>
              <a:t>4-6 page project proposal uploaded to Application form online</a:t>
            </a:r>
          </a:p>
          <a:p>
            <a:pPr>
              <a:buFont typeface="Arial" panose="020B0604020202020204" pitchFamily="34" charset="0"/>
              <a:buChar char="•"/>
            </a:pPr>
            <a:r>
              <a:rPr lang="en-US" sz="2400" dirty="0" smtClean="0"/>
              <a:t>Faculty Mentor recommendation</a:t>
            </a:r>
          </a:p>
          <a:p>
            <a:pPr>
              <a:buFont typeface="Arial" panose="020B0604020202020204" pitchFamily="34" charset="0"/>
              <a:buChar char="•"/>
            </a:pPr>
            <a:r>
              <a:rPr lang="en-US" sz="2400" dirty="0" smtClean="0"/>
              <a:t>We send completed proposals out to independent reviewers in relevant </a:t>
            </a:r>
            <a:r>
              <a:rPr lang="en-US" sz="2400" dirty="0" smtClean="0"/>
              <a:t>School/College of </a:t>
            </a:r>
            <a:r>
              <a:rPr lang="en-US" sz="2400" dirty="0"/>
              <a:t>F</a:t>
            </a:r>
            <a:r>
              <a:rPr lang="en-US" sz="2400" dirty="0" smtClean="0"/>
              <a:t>aculty Mentor</a:t>
            </a:r>
            <a:endParaRPr lang="en-US" sz="2400" dirty="0" smtClean="0"/>
          </a:p>
          <a:p>
            <a:pPr>
              <a:buFont typeface="Arial" panose="020B0604020202020204" pitchFamily="34" charset="0"/>
              <a:buChar char="•"/>
            </a:pPr>
            <a:r>
              <a:rPr lang="en-US" sz="2400" dirty="0" smtClean="0"/>
              <a:t>Increasingly competitive – strong proposal necessary</a:t>
            </a:r>
          </a:p>
          <a:p>
            <a:pPr>
              <a:buFont typeface="Arial" panose="020B0604020202020204" pitchFamily="34" charset="0"/>
              <a:buChar char="•"/>
            </a:pPr>
            <a:endParaRPr lang="en-US" sz="2400" dirty="0"/>
          </a:p>
          <a:p>
            <a:pPr>
              <a:buFont typeface="Arial" panose="020B0604020202020204" pitchFamily="34" charset="0"/>
              <a:buChar char="•"/>
            </a:pPr>
            <a:r>
              <a:rPr lang="en-US" sz="2400" b="1" dirty="0" smtClean="0"/>
              <a:t>Option to renew for a second semester </a:t>
            </a:r>
            <a:r>
              <a:rPr lang="en-US" sz="2400" dirty="0" smtClean="0"/>
              <a:t>– applications identical </a:t>
            </a:r>
            <a:r>
              <a:rPr lang="en-US" sz="2400" i="1" dirty="0" smtClean="0"/>
              <a:t>except</a:t>
            </a:r>
            <a:r>
              <a:rPr lang="en-US" sz="2400" dirty="0" smtClean="0"/>
              <a:t> for </a:t>
            </a:r>
            <a:r>
              <a:rPr lang="en-US" sz="2400" dirty="0" smtClean="0"/>
              <a:t>updated </a:t>
            </a:r>
            <a:r>
              <a:rPr lang="en-US" sz="2400" dirty="0" smtClean="0"/>
              <a:t>proposal and some additional questions on application form.  Deadlines are the same.  Full proposal required.</a:t>
            </a:r>
            <a:endParaRPr lang="en-US" sz="2400" dirty="0"/>
          </a:p>
        </p:txBody>
      </p:sp>
    </p:spTree>
    <p:extLst>
      <p:ext uri="{BB962C8B-B14F-4D97-AF65-F5344CB8AC3E}">
        <p14:creationId xmlns:p14="http://schemas.microsoft.com/office/powerpoint/2010/main" val="29798003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UROP Deadlines!</a:t>
            </a:r>
            <a:endParaRPr lang="en-US" dirty="0"/>
          </a:p>
        </p:txBody>
      </p:sp>
      <p:sp>
        <p:nvSpPr>
          <p:cNvPr id="3" name="Content Placeholder 2"/>
          <p:cNvSpPr>
            <a:spLocks noGrp="1"/>
          </p:cNvSpPr>
          <p:nvPr>
            <p:ph idx="1"/>
          </p:nvPr>
        </p:nvSpPr>
        <p:spPr>
          <a:xfrm>
            <a:off x="1097280" y="2154264"/>
            <a:ext cx="10058400" cy="3714830"/>
          </a:xfrm>
        </p:spPr>
        <p:txBody>
          <a:bodyPr>
            <a:normAutofit/>
          </a:bodyPr>
          <a:lstStyle/>
          <a:p>
            <a:pPr marL="0" indent="0">
              <a:buNone/>
            </a:pPr>
            <a:endParaRPr lang="en-US" sz="3600" dirty="0" smtClean="0"/>
          </a:p>
          <a:p>
            <a:pPr marL="0" indent="0" algn="ctr">
              <a:buNone/>
            </a:pPr>
            <a:r>
              <a:rPr lang="en-US" sz="3600" dirty="0" smtClean="0"/>
              <a:t>Application to be funded in </a:t>
            </a:r>
            <a:r>
              <a:rPr lang="en-US" sz="3600" dirty="0" smtClean="0"/>
              <a:t>Spring 2017</a:t>
            </a:r>
            <a:endParaRPr lang="en-US" sz="3600" dirty="0" smtClean="0"/>
          </a:p>
          <a:p>
            <a:pPr marL="0" indent="0" algn="ctr">
              <a:buNone/>
            </a:pPr>
            <a:r>
              <a:rPr lang="en-US" sz="4800" dirty="0" smtClean="0"/>
              <a:t> </a:t>
            </a:r>
            <a:r>
              <a:rPr lang="en-US" sz="4800" b="1" u="sng" dirty="0" smtClean="0"/>
              <a:t>November 4</a:t>
            </a:r>
            <a:endParaRPr lang="en-US" sz="4800" b="1" u="sng" dirty="0"/>
          </a:p>
        </p:txBody>
      </p:sp>
    </p:spTree>
    <p:extLst>
      <p:ext uri="{BB962C8B-B14F-4D97-AF65-F5344CB8AC3E}">
        <p14:creationId xmlns:p14="http://schemas.microsoft.com/office/powerpoint/2010/main" val="2255560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Proposal Evaluation Criteria</a:t>
            </a:r>
            <a:endParaRPr lang="en-US" dirty="0"/>
          </a:p>
        </p:txBody>
      </p:sp>
      <p:sp>
        <p:nvSpPr>
          <p:cNvPr id="3" name="Content Placeholder 2"/>
          <p:cNvSpPr>
            <a:spLocks noGrp="1"/>
          </p:cNvSpPr>
          <p:nvPr>
            <p:ph idx="1"/>
          </p:nvPr>
        </p:nvSpPr>
        <p:spPr>
          <a:xfrm>
            <a:off x="1097280" y="1845734"/>
            <a:ext cx="10058400" cy="4404754"/>
          </a:xfrm>
        </p:spPr>
        <p:txBody>
          <a:bodyPr/>
          <a:lstStyle/>
          <a:p>
            <a:pPr>
              <a:buFont typeface="Arial" panose="020B0604020202020204" pitchFamily="34" charset="0"/>
              <a:buChar char="•"/>
            </a:pPr>
            <a:r>
              <a:rPr lang="en-US" u="sng" dirty="0"/>
              <a:t>Project quality</a:t>
            </a:r>
            <a:r>
              <a:rPr lang="en-US" dirty="0"/>
              <a:t>: Overall quality of the proposed research or creative work; effective written presentation of the project</a:t>
            </a:r>
          </a:p>
          <a:p>
            <a:pPr>
              <a:buFont typeface="Arial" panose="020B0604020202020204" pitchFamily="34" charset="0"/>
              <a:buChar char="•"/>
            </a:pPr>
            <a:r>
              <a:rPr lang="en-US" u="sng" dirty="0"/>
              <a:t>Plan and timeline</a:t>
            </a:r>
            <a:r>
              <a:rPr lang="en-US" dirty="0"/>
              <a:t>: Specific activities to be undertaken; concrete, realistic timeline for completion of the work</a:t>
            </a:r>
          </a:p>
          <a:p>
            <a:pPr>
              <a:buFont typeface="Arial" panose="020B0604020202020204" pitchFamily="34" charset="0"/>
              <a:buChar char="•"/>
            </a:pPr>
            <a:r>
              <a:rPr lang="en-US" u="sng" dirty="0"/>
              <a:t>Suitability of the mentoring relationship</a:t>
            </a:r>
            <a:r>
              <a:rPr lang="en-US" dirty="0"/>
              <a:t>: Relationship of the proposed work to the expertise of the faculty mentor; familiarity of the faculty mentor with the student and his/her skills and goals; impact of the proposed mentoring activities</a:t>
            </a:r>
          </a:p>
          <a:p>
            <a:pPr>
              <a:buFont typeface="Arial" panose="020B0604020202020204" pitchFamily="34" charset="0"/>
              <a:buChar char="•"/>
            </a:pPr>
            <a:r>
              <a:rPr lang="en-US" u="sng" dirty="0"/>
              <a:t>Impact on the student’s education</a:t>
            </a:r>
            <a:r>
              <a:rPr lang="en-US" dirty="0"/>
              <a:t>: Potential of the UROP experience to substantially enhance the student’s ability to meet educational and/or professional goals</a:t>
            </a:r>
          </a:p>
          <a:p>
            <a:pPr>
              <a:buFont typeface="Arial" panose="020B0604020202020204" pitchFamily="34" charset="0"/>
              <a:buChar char="•"/>
            </a:pPr>
            <a:r>
              <a:rPr lang="en-US" u="sng" dirty="0"/>
              <a:t>Overall assessment of the student/proposal by the faculty mentor</a:t>
            </a:r>
            <a:endParaRPr lang="en-US" dirty="0"/>
          </a:p>
          <a:p>
            <a:endParaRPr lang="en-US" dirty="0"/>
          </a:p>
        </p:txBody>
      </p:sp>
    </p:spTree>
    <p:extLst>
      <p:ext uri="{BB962C8B-B14F-4D97-AF65-F5344CB8AC3E}">
        <p14:creationId xmlns:p14="http://schemas.microsoft.com/office/powerpoint/2010/main" val="21516503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3"/>
            <a:ext cx="10058400" cy="1382540"/>
          </a:xfrm>
        </p:spPr>
        <p:txBody>
          <a:bodyPr/>
          <a:lstStyle/>
          <a:p>
            <a:r>
              <a:rPr lang="en-US" dirty="0" smtClean="0"/>
              <a:t>Proposal Details</a:t>
            </a:r>
            <a:endParaRPr lang="en-US" dirty="0"/>
          </a:p>
        </p:txBody>
      </p:sp>
      <p:sp>
        <p:nvSpPr>
          <p:cNvPr id="3" name="Content Placeholder 2"/>
          <p:cNvSpPr>
            <a:spLocks noGrp="1"/>
          </p:cNvSpPr>
          <p:nvPr>
            <p:ph idx="1"/>
          </p:nvPr>
        </p:nvSpPr>
        <p:spPr>
          <a:xfrm>
            <a:off x="1097280" y="1778000"/>
            <a:ext cx="10058400" cy="4434910"/>
          </a:xfrm>
        </p:spPr>
        <p:txBody>
          <a:bodyPr>
            <a:normAutofit lnSpcReduction="10000"/>
          </a:bodyPr>
          <a:lstStyle/>
          <a:p>
            <a:pPr>
              <a:buFont typeface="Arial" panose="020B0604020202020204" pitchFamily="34" charset="0"/>
              <a:buChar char="•"/>
            </a:pPr>
            <a:r>
              <a:rPr lang="en-US" sz="2400" b="1" dirty="0"/>
              <a:t>Format</a:t>
            </a:r>
            <a:r>
              <a:rPr lang="en-US" sz="2400" dirty="0"/>
              <a:t>: </a:t>
            </a:r>
            <a:r>
              <a:rPr lang="en-US" sz="2400" dirty="0" smtClean="0"/>
              <a:t>Cover page, double-spaced</a:t>
            </a:r>
            <a:r>
              <a:rPr lang="en-US" sz="2400" dirty="0"/>
              <a:t>, 12-point times new roman font, 1-inch margins</a:t>
            </a:r>
          </a:p>
          <a:p>
            <a:pPr>
              <a:buFont typeface="Arial" panose="020B0604020202020204" pitchFamily="34" charset="0"/>
              <a:buChar char="•"/>
            </a:pPr>
            <a:r>
              <a:rPr lang="en-US" sz="2400" dirty="0">
                <a:solidFill>
                  <a:schemeClr val="tx1"/>
                </a:solidFill>
              </a:rPr>
              <a:t>The proposal</a:t>
            </a:r>
            <a:r>
              <a:rPr lang="en-US" sz="2400" dirty="0"/>
              <a:t> </a:t>
            </a:r>
            <a:r>
              <a:rPr lang="en-US" sz="2400" b="1" dirty="0"/>
              <a:t>must include: a title, applicant name, faculty mentor name and department, and the following </a:t>
            </a:r>
            <a:r>
              <a:rPr lang="en-US" sz="2400" b="1" dirty="0" smtClean="0"/>
              <a:t>sections (we strongly suggest you use these section headings in this order)</a:t>
            </a:r>
            <a:r>
              <a:rPr lang="en-US" sz="2400" dirty="0" smtClean="0"/>
              <a:t>:</a:t>
            </a:r>
          </a:p>
          <a:p>
            <a:pPr marL="0" indent="0">
              <a:buNone/>
            </a:pPr>
            <a:endParaRPr lang="en-US" sz="2400" dirty="0"/>
          </a:p>
          <a:p>
            <a:pPr lvl="1">
              <a:buFont typeface="Arial" panose="020B0604020202020204" pitchFamily="34" charset="0"/>
              <a:buChar char="•"/>
            </a:pPr>
            <a:r>
              <a:rPr lang="en-US" sz="2400" dirty="0" smtClean="0"/>
              <a:t>Statement of the problem/topic of the research or creative work</a:t>
            </a:r>
          </a:p>
          <a:p>
            <a:pPr lvl="1">
              <a:buFont typeface="Arial" panose="020B0604020202020204" pitchFamily="34" charset="0"/>
              <a:buChar char="•"/>
            </a:pPr>
            <a:r>
              <a:rPr lang="en-US" sz="2400" dirty="0" smtClean="0"/>
              <a:t>Relevant </a:t>
            </a:r>
            <a:r>
              <a:rPr lang="en-US" sz="2400" dirty="0"/>
              <a:t>background/literature review</a:t>
            </a:r>
          </a:p>
          <a:p>
            <a:pPr lvl="1">
              <a:buFont typeface="Arial" panose="020B0604020202020204" pitchFamily="34" charset="0"/>
              <a:buChar char="•"/>
            </a:pPr>
            <a:r>
              <a:rPr lang="en-US" sz="2400" dirty="0"/>
              <a:t>Specific activities to be undertaken and a timetable allotted for each activity</a:t>
            </a:r>
          </a:p>
          <a:p>
            <a:pPr lvl="1">
              <a:buFont typeface="Arial" panose="020B0604020202020204" pitchFamily="34" charset="0"/>
              <a:buChar char="•"/>
            </a:pPr>
            <a:r>
              <a:rPr lang="en-US" sz="2400" dirty="0"/>
              <a:t>Relationship of the proposed work to the expertise of the faculty mentor</a:t>
            </a:r>
          </a:p>
          <a:p>
            <a:pPr lvl="1">
              <a:buFont typeface="Arial" panose="020B0604020202020204" pitchFamily="34" charset="0"/>
              <a:buChar char="•"/>
            </a:pPr>
            <a:r>
              <a:rPr lang="en-US" sz="2400" dirty="0"/>
              <a:t>Relationship of the proposed work to the student’s future goals</a:t>
            </a:r>
          </a:p>
          <a:p>
            <a:endParaRPr lang="en-US" dirty="0"/>
          </a:p>
        </p:txBody>
      </p:sp>
    </p:spTree>
    <p:extLst>
      <p:ext uri="{BB962C8B-B14F-4D97-AF65-F5344CB8AC3E}">
        <p14:creationId xmlns:p14="http://schemas.microsoft.com/office/powerpoint/2010/main" val="25537944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3"/>
            <a:ext cx="10058400" cy="1382540"/>
          </a:xfrm>
        </p:spPr>
        <p:txBody>
          <a:bodyPr/>
          <a:lstStyle/>
          <a:p>
            <a:r>
              <a:rPr lang="en-US" dirty="0" smtClean="0"/>
              <a:t>Proposal Details</a:t>
            </a:r>
            <a:endParaRPr lang="en-US" dirty="0"/>
          </a:p>
        </p:txBody>
      </p:sp>
      <p:sp>
        <p:nvSpPr>
          <p:cNvPr id="3" name="Content Placeholder 2"/>
          <p:cNvSpPr>
            <a:spLocks noGrp="1"/>
          </p:cNvSpPr>
          <p:nvPr>
            <p:ph idx="1"/>
          </p:nvPr>
        </p:nvSpPr>
        <p:spPr>
          <a:xfrm>
            <a:off x="1097280" y="1778000"/>
            <a:ext cx="10058400" cy="4434910"/>
          </a:xfrm>
        </p:spPr>
        <p:txBody>
          <a:bodyPr>
            <a:normAutofit lnSpcReduction="10000"/>
          </a:bodyPr>
          <a:lstStyle/>
          <a:p>
            <a:pPr>
              <a:buFont typeface="Arial" panose="020B0604020202020204" pitchFamily="34" charset="0"/>
              <a:buChar char="•"/>
            </a:pPr>
            <a:r>
              <a:rPr lang="en-US" sz="2400" b="1" dirty="0"/>
              <a:t>Format</a:t>
            </a:r>
            <a:r>
              <a:rPr lang="en-US" sz="2400" dirty="0"/>
              <a:t>: </a:t>
            </a:r>
            <a:r>
              <a:rPr lang="en-US" sz="2400" dirty="0" smtClean="0"/>
              <a:t>Cover page, double-spaced</a:t>
            </a:r>
            <a:r>
              <a:rPr lang="en-US" sz="2400" dirty="0"/>
              <a:t>, 12-point times new roman font, 1-inch margins</a:t>
            </a:r>
          </a:p>
          <a:p>
            <a:pPr>
              <a:buFont typeface="Arial" panose="020B0604020202020204" pitchFamily="34" charset="0"/>
              <a:buChar char="•"/>
            </a:pPr>
            <a:r>
              <a:rPr lang="en-US" sz="2400" dirty="0">
                <a:solidFill>
                  <a:schemeClr val="tx1"/>
                </a:solidFill>
              </a:rPr>
              <a:t>The proposal</a:t>
            </a:r>
            <a:r>
              <a:rPr lang="en-US" sz="2400" dirty="0"/>
              <a:t> </a:t>
            </a:r>
            <a:r>
              <a:rPr lang="en-US" sz="2400" b="1" dirty="0"/>
              <a:t>must include: a title, applicant name, faculty mentor name and department, and the following </a:t>
            </a:r>
            <a:r>
              <a:rPr lang="en-US" sz="2400" b="1" dirty="0" smtClean="0"/>
              <a:t>sections </a:t>
            </a:r>
            <a:r>
              <a:rPr lang="en-US" sz="2400" b="1" i="1" dirty="0" smtClean="0">
                <a:solidFill>
                  <a:srgbClr val="FF0000"/>
                </a:solidFill>
              </a:rPr>
              <a:t>(we strongly suggest you use these section headings in this order)</a:t>
            </a:r>
            <a:r>
              <a:rPr lang="en-US" sz="2400" i="1" dirty="0" smtClean="0">
                <a:solidFill>
                  <a:srgbClr val="FF0000"/>
                </a:solidFill>
              </a:rPr>
              <a:t>:</a:t>
            </a:r>
          </a:p>
          <a:p>
            <a:pPr marL="0" indent="0">
              <a:buNone/>
            </a:pPr>
            <a:endParaRPr lang="en-US" sz="2400" dirty="0"/>
          </a:p>
          <a:p>
            <a:pPr lvl="1">
              <a:buFont typeface="Arial" panose="020B0604020202020204" pitchFamily="34" charset="0"/>
              <a:buChar char="•"/>
            </a:pPr>
            <a:r>
              <a:rPr lang="en-US" sz="2400" dirty="0" smtClean="0"/>
              <a:t>Statement of the problem/topic of the research or creative work</a:t>
            </a:r>
          </a:p>
          <a:p>
            <a:pPr lvl="1">
              <a:buFont typeface="Arial" panose="020B0604020202020204" pitchFamily="34" charset="0"/>
              <a:buChar char="•"/>
            </a:pPr>
            <a:r>
              <a:rPr lang="en-US" sz="2400" dirty="0" smtClean="0"/>
              <a:t>Relevant </a:t>
            </a:r>
            <a:r>
              <a:rPr lang="en-US" sz="2400" dirty="0"/>
              <a:t>background/literature review</a:t>
            </a:r>
          </a:p>
          <a:p>
            <a:pPr lvl="1">
              <a:buFont typeface="Arial" panose="020B0604020202020204" pitchFamily="34" charset="0"/>
              <a:buChar char="•"/>
            </a:pPr>
            <a:r>
              <a:rPr lang="en-US" sz="2400" dirty="0"/>
              <a:t>Specific activities to be undertaken and a timetable allotted for each activity</a:t>
            </a:r>
          </a:p>
          <a:p>
            <a:pPr lvl="1">
              <a:buFont typeface="Arial" panose="020B0604020202020204" pitchFamily="34" charset="0"/>
              <a:buChar char="•"/>
            </a:pPr>
            <a:r>
              <a:rPr lang="en-US" sz="2400" dirty="0"/>
              <a:t>Relationship of the proposed work to the expertise of the faculty mentor</a:t>
            </a:r>
          </a:p>
          <a:p>
            <a:pPr lvl="1">
              <a:buFont typeface="Arial" panose="020B0604020202020204" pitchFamily="34" charset="0"/>
              <a:buChar char="•"/>
            </a:pPr>
            <a:r>
              <a:rPr lang="en-US" sz="2400" dirty="0"/>
              <a:t>Relationship of the proposed work to the student’s future goals</a:t>
            </a:r>
          </a:p>
          <a:p>
            <a:endParaRPr lang="en-US" dirty="0"/>
          </a:p>
        </p:txBody>
      </p:sp>
    </p:spTree>
    <p:extLst>
      <p:ext uri="{BB962C8B-B14F-4D97-AF65-F5344CB8AC3E}">
        <p14:creationId xmlns:p14="http://schemas.microsoft.com/office/powerpoint/2010/main" val="3172989596"/>
      </p:ext>
    </p:extLst>
  </p:cSld>
  <p:clrMapOvr>
    <a:masterClrMapping/>
  </p:clrMapOvr>
  <p:timing>
    <p:tnLst>
      <p:par>
        <p:cTn id="1" dur="indefinite" restart="never" nodeType="tmRoot"/>
      </p:par>
    </p:tnLst>
  </p:timing>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Retrospect">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02006FA4-1611-4B07-AF7F-85CF6D20EB3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1474</TotalTime>
  <Words>5882</Words>
  <Application>Microsoft Macintosh PowerPoint</Application>
  <PresentationFormat>Widescreen</PresentationFormat>
  <Paragraphs>347</Paragraphs>
  <Slides>39</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39</vt:i4>
      </vt:variant>
    </vt:vector>
  </HeadingPairs>
  <TitlesOfParts>
    <vt:vector size="43" baseType="lpstr">
      <vt:lpstr>Calibri</vt:lpstr>
      <vt:lpstr>Calibri Light</vt:lpstr>
      <vt:lpstr>Arial</vt:lpstr>
      <vt:lpstr>Retrospect</vt:lpstr>
      <vt:lpstr>UROP Proposal Prep Session</vt:lpstr>
      <vt:lpstr>Undergraduate Research Opportunities Program (UROP)</vt:lpstr>
      <vt:lpstr>Who is eligible to participate in UROP?</vt:lpstr>
      <vt:lpstr>UROP Student Requirements</vt:lpstr>
      <vt:lpstr>UROP Proposal</vt:lpstr>
      <vt:lpstr>UROP Deadlines!</vt:lpstr>
      <vt:lpstr>Proposal Evaluation Criteria</vt:lpstr>
      <vt:lpstr>Proposal Details</vt:lpstr>
      <vt:lpstr>Proposal Details</vt:lpstr>
      <vt:lpstr>Proposal Details</vt:lpstr>
      <vt:lpstr>Sample Proposals</vt:lpstr>
      <vt:lpstr>Statement of Problem/Topic of Research or Creative Work</vt:lpstr>
      <vt:lpstr>Statement of problem/topic of research or creative work</vt:lpstr>
      <vt:lpstr>Statement of problem/topic of research or creative work</vt:lpstr>
      <vt:lpstr>Statement of Problem/Topic of Research or Creative Work</vt:lpstr>
      <vt:lpstr>Statement of Problem/Topic of Research or Creative Work</vt:lpstr>
      <vt:lpstr>Statement of Problem/Topic of Research or Creative Work</vt:lpstr>
      <vt:lpstr>Statement of Problem/Topic of Research or Creative Work</vt:lpstr>
      <vt:lpstr>Statement of Problem/Topic of Research or Creative Work</vt:lpstr>
      <vt:lpstr>Relevant Background/Literature Review</vt:lpstr>
      <vt:lpstr>Specific Activities/Timeline</vt:lpstr>
      <vt:lpstr>Specific Activities/Timeline</vt:lpstr>
      <vt:lpstr>Specific Activities/Timeline</vt:lpstr>
      <vt:lpstr>Specific Activities/Timeline</vt:lpstr>
      <vt:lpstr>Specific Activities/Timeline</vt:lpstr>
      <vt:lpstr>Specific Activities/Timeline</vt:lpstr>
      <vt:lpstr>Relationship of Project to Mentor’s Expertise</vt:lpstr>
      <vt:lpstr>Relationship of Project to Mentor’s Expertise</vt:lpstr>
      <vt:lpstr>Relationship of Project to Mentor’s Expertise</vt:lpstr>
      <vt:lpstr>Relationship of Project to Mentor’s Expertise</vt:lpstr>
      <vt:lpstr>Relationship to Student’s Goals</vt:lpstr>
      <vt:lpstr>Relationship to Student’s Goals</vt:lpstr>
      <vt:lpstr>Relationship to Student’s Goals</vt:lpstr>
      <vt:lpstr>Relationship to Student’s Goals</vt:lpstr>
      <vt:lpstr>Relationship to Student’s Goals</vt:lpstr>
      <vt:lpstr>Relationship to Student’s Goals</vt:lpstr>
      <vt:lpstr>Relationship to Student’s Goals</vt:lpstr>
      <vt:lpstr>Workshop your proposal</vt:lpstr>
      <vt:lpstr>OUR Contact Information</vt:lpstr>
    </vt:vector>
  </TitlesOfParts>
  <Company>Continuing Education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UROP Proposal Prep Session</dc:title>
  <dc:creator>STEPHANIE MICHELLE SHIVER</dc:creator>
  <cp:lastModifiedBy>STEPHANIE SHIVER</cp:lastModifiedBy>
  <cp:revision>69</cp:revision>
  <dcterms:created xsi:type="dcterms:W3CDTF">2015-05-26T15:04:39Z</dcterms:created>
  <dcterms:modified xsi:type="dcterms:W3CDTF">2016-07-06T17:59:31Z</dcterms:modified>
</cp:coreProperties>
</file>