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2" r:id="rId2"/>
    <p:sldId id="259" r:id="rId3"/>
    <p:sldId id="260" r:id="rId4"/>
    <p:sldId id="261" r:id="rId5"/>
  </p:sldIdLst>
  <p:sldSz cx="43891200" cy="32918400"/>
  <p:notesSz cx="6858000" cy="9144000"/>
  <p:defaultTextStyle>
    <a:defPPr>
      <a:defRPr lang="en-US"/>
    </a:defPPr>
    <a:lvl1pPr marL="0" algn="l" defTabSz="2194524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24" algn="l" defTabSz="2194524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047" algn="l" defTabSz="2194524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571" algn="l" defTabSz="2194524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094" algn="l" defTabSz="2194524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618" algn="l" defTabSz="2194524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141" algn="l" defTabSz="2194524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665" algn="l" defTabSz="2194524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189" algn="l" defTabSz="2194524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000D"/>
    <a:srgbClr val="BD1510"/>
    <a:srgbClr val="000000"/>
    <a:srgbClr val="00003D"/>
    <a:srgbClr val="808080"/>
    <a:srgbClr val="AD000E"/>
    <a:srgbClr val="D0000F"/>
    <a:srgbClr val="BE0004"/>
    <a:srgbClr val="082954"/>
    <a:srgbClr val="F8A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54" autoAdjust="0"/>
    <p:restoredTop sz="94761"/>
  </p:normalViewPr>
  <p:slideViewPr>
    <p:cSldViewPr snapToGrid="0" snapToObjects="1">
      <p:cViewPr>
        <p:scale>
          <a:sx n="35" d="100"/>
          <a:sy n="35" d="100"/>
        </p:scale>
        <p:origin x="1184" y="-688"/>
      </p:cViewPr>
      <p:guideLst>
        <p:guide orient="horz" pos="10368"/>
        <p:guide pos="138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59640-FCB4-3744-81ED-29AF31801FE7}" type="datetimeFigureOut">
              <a:rPr lang="en-US" smtClean="0"/>
              <a:t>3/22/16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0BDD9-D390-2948-810F-585E84821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0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0BDD9-D390-2948-810F-585E84821F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28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0BDD9-D390-2948-810F-585E84821F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38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1" y="18653760"/>
            <a:ext cx="30723840" cy="84124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1BE866E4-C478-724C-87E1-E7E8A21D99F9}" type="datetimeFigureOut">
              <a:rPr lang="en-US" smtClean="0"/>
              <a:t>3/22/16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6161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05E75C5F-3670-6741-A065-96B7A02A5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04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1BE866E4-C478-724C-87E1-E7E8A21D99F9}" type="datetimeFigureOut">
              <a:rPr lang="en-US" smtClean="0"/>
              <a:t>3/22/16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6161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05E75C5F-3670-6741-A065-96B7A02A5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808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8925280" y="5821683"/>
            <a:ext cx="46215303" cy="12395454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71761" y="5821683"/>
            <a:ext cx="137922000" cy="12395454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1BE866E4-C478-724C-87E1-E7E8A21D99F9}" type="datetimeFigureOut">
              <a:rPr lang="en-US" smtClean="0"/>
              <a:t>3/22/16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6161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05E75C5F-3670-6741-A065-96B7A02A5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36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1BE866E4-C478-724C-87E1-E7E8A21D99F9}" type="datetimeFigureOut">
              <a:rPr lang="en-US" smtClean="0"/>
              <a:t>3/22/16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6161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05E75C5F-3670-6741-A065-96B7A02A5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04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3"/>
            <a:ext cx="37307520" cy="6537960"/>
          </a:xfrm>
          <a:prstGeom prst="rect">
            <a:avLst/>
          </a:prstGeo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24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047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571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094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618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141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665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189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1BE866E4-C478-724C-87E1-E7E8A21D99F9}" type="datetimeFigureOut">
              <a:rPr lang="en-US" smtClean="0"/>
              <a:t>3/22/16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6161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05E75C5F-3670-6741-A065-96B7A02A5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5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71763" y="33901385"/>
            <a:ext cx="92064840" cy="95874840"/>
          </a:xfrm>
          <a:prstGeom prst="rect">
            <a:avLst/>
          </a:prstGeom>
        </p:spPr>
        <p:txBody>
          <a:bodyPr/>
          <a:lstStyle>
            <a:lvl1pPr>
              <a:defRPr sz="13500"/>
            </a:lvl1pPr>
            <a:lvl2pPr>
              <a:defRPr sz="116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068123" y="33901385"/>
            <a:ext cx="92072462" cy="95874840"/>
          </a:xfrm>
          <a:prstGeom prst="rect">
            <a:avLst/>
          </a:prstGeom>
        </p:spPr>
        <p:txBody>
          <a:bodyPr/>
          <a:lstStyle>
            <a:lvl1pPr>
              <a:defRPr sz="13500"/>
            </a:lvl1pPr>
            <a:lvl2pPr>
              <a:defRPr sz="116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1BE866E4-C478-724C-87E1-E7E8A21D99F9}" type="datetimeFigureOut">
              <a:rPr lang="en-US" smtClean="0"/>
              <a:t>3/22/16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996161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05E75C5F-3670-6741-A065-96B7A02A5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76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3"/>
            <a:ext cx="19392902" cy="307085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600" b="1"/>
            </a:lvl1pPr>
            <a:lvl2pPr marL="2194524" indent="0">
              <a:buNone/>
              <a:defRPr sz="9600" b="1"/>
            </a:lvl2pPr>
            <a:lvl3pPr marL="4389047" indent="0">
              <a:buNone/>
              <a:defRPr sz="8600" b="1"/>
            </a:lvl3pPr>
            <a:lvl4pPr marL="6583571" indent="0">
              <a:buNone/>
              <a:defRPr sz="7700" b="1"/>
            </a:lvl4pPr>
            <a:lvl5pPr marL="8778094" indent="0">
              <a:buNone/>
              <a:defRPr sz="7700" b="1"/>
            </a:lvl5pPr>
            <a:lvl6pPr marL="10972618" indent="0">
              <a:buNone/>
              <a:defRPr sz="7700" b="1"/>
            </a:lvl6pPr>
            <a:lvl7pPr marL="13167141" indent="0">
              <a:buNone/>
              <a:defRPr sz="7700" b="1"/>
            </a:lvl7pPr>
            <a:lvl8pPr marL="15361665" indent="0">
              <a:buNone/>
              <a:defRPr sz="7700" b="1"/>
            </a:lvl8pPr>
            <a:lvl9pPr marL="17556189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1"/>
            <a:ext cx="19392902" cy="18966183"/>
          </a:xfrm>
          <a:prstGeom prst="rect">
            <a:avLst/>
          </a:prstGeom>
        </p:spPr>
        <p:txBody>
          <a:bodyPr/>
          <a:lstStyle>
            <a:lvl1pPr>
              <a:defRPr sz="116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3" y="7368543"/>
            <a:ext cx="19400520" cy="307085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600" b="1"/>
            </a:lvl1pPr>
            <a:lvl2pPr marL="2194524" indent="0">
              <a:buNone/>
              <a:defRPr sz="9600" b="1"/>
            </a:lvl2pPr>
            <a:lvl3pPr marL="4389047" indent="0">
              <a:buNone/>
              <a:defRPr sz="8600" b="1"/>
            </a:lvl3pPr>
            <a:lvl4pPr marL="6583571" indent="0">
              <a:buNone/>
              <a:defRPr sz="7700" b="1"/>
            </a:lvl4pPr>
            <a:lvl5pPr marL="8778094" indent="0">
              <a:buNone/>
              <a:defRPr sz="7700" b="1"/>
            </a:lvl5pPr>
            <a:lvl6pPr marL="10972618" indent="0">
              <a:buNone/>
              <a:defRPr sz="7700" b="1"/>
            </a:lvl6pPr>
            <a:lvl7pPr marL="13167141" indent="0">
              <a:buNone/>
              <a:defRPr sz="7700" b="1"/>
            </a:lvl7pPr>
            <a:lvl8pPr marL="15361665" indent="0">
              <a:buNone/>
              <a:defRPr sz="7700" b="1"/>
            </a:lvl8pPr>
            <a:lvl9pPr marL="17556189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3" y="10439401"/>
            <a:ext cx="19400520" cy="18966183"/>
          </a:xfrm>
          <a:prstGeom prst="rect">
            <a:avLst/>
          </a:prstGeom>
        </p:spPr>
        <p:txBody>
          <a:bodyPr/>
          <a:lstStyle>
            <a:lvl1pPr>
              <a:defRPr sz="116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1BE866E4-C478-724C-87E1-E7E8A21D99F9}" type="datetimeFigureOut">
              <a:rPr lang="en-US" smtClean="0"/>
              <a:t>3/22/16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996161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05E75C5F-3670-6741-A065-96B7A02A5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83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1BE866E4-C478-724C-87E1-E7E8A21D99F9}" type="datetimeFigureOut">
              <a:rPr lang="en-US" smtClean="0"/>
              <a:t>3/22/16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996161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05E75C5F-3670-6741-A065-96B7A02A5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2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1BE866E4-C478-724C-87E1-E7E8A21D99F9}" type="datetimeFigureOut">
              <a:rPr lang="en-US" smtClean="0"/>
              <a:t>3/22/16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996161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05E75C5F-3670-6741-A065-96B7A02A5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39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  <a:prstGeom prst="rect">
            <a:avLst/>
          </a:prstGeo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3"/>
          </a:xfrm>
          <a:prstGeom prst="rect">
            <a:avLst/>
          </a:prstGeom>
        </p:spPr>
        <p:txBody>
          <a:bodyPr/>
          <a:lstStyle>
            <a:lvl1pPr>
              <a:defRPr sz="15300"/>
            </a:lvl1pPr>
            <a:lvl2pPr>
              <a:defRPr sz="13500"/>
            </a:lvl2pPr>
            <a:lvl3pPr>
              <a:defRPr sz="116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700"/>
            </a:lvl1pPr>
            <a:lvl2pPr marL="2194524" indent="0">
              <a:buNone/>
              <a:defRPr sz="5800"/>
            </a:lvl2pPr>
            <a:lvl3pPr marL="4389047" indent="0">
              <a:buNone/>
              <a:defRPr sz="4800"/>
            </a:lvl3pPr>
            <a:lvl4pPr marL="6583571" indent="0">
              <a:buNone/>
              <a:defRPr sz="4300"/>
            </a:lvl4pPr>
            <a:lvl5pPr marL="8778094" indent="0">
              <a:buNone/>
              <a:defRPr sz="4300"/>
            </a:lvl5pPr>
            <a:lvl6pPr marL="10972618" indent="0">
              <a:buNone/>
              <a:defRPr sz="4300"/>
            </a:lvl6pPr>
            <a:lvl7pPr marL="13167141" indent="0">
              <a:buNone/>
              <a:defRPr sz="4300"/>
            </a:lvl7pPr>
            <a:lvl8pPr marL="15361665" indent="0">
              <a:buNone/>
              <a:defRPr sz="4300"/>
            </a:lvl8pPr>
            <a:lvl9pPr marL="17556189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1BE866E4-C478-724C-87E1-E7E8A21D99F9}" type="datetimeFigureOut">
              <a:rPr lang="en-US" smtClean="0"/>
              <a:t>3/22/16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996161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05E75C5F-3670-6741-A065-96B7A02A5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255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3" y="23042881"/>
            <a:ext cx="26334720" cy="2720342"/>
          </a:xfrm>
          <a:prstGeom prst="rect">
            <a:avLst/>
          </a:prstGeo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3" y="2941320"/>
            <a:ext cx="26334720" cy="19751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300"/>
            </a:lvl1pPr>
            <a:lvl2pPr marL="2194524" indent="0">
              <a:buNone/>
              <a:defRPr sz="13500"/>
            </a:lvl2pPr>
            <a:lvl3pPr marL="4389047" indent="0">
              <a:buNone/>
              <a:defRPr sz="11600"/>
            </a:lvl3pPr>
            <a:lvl4pPr marL="6583571" indent="0">
              <a:buNone/>
              <a:defRPr sz="9600"/>
            </a:lvl4pPr>
            <a:lvl5pPr marL="8778094" indent="0">
              <a:buNone/>
              <a:defRPr sz="9600"/>
            </a:lvl5pPr>
            <a:lvl6pPr marL="10972618" indent="0">
              <a:buNone/>
              <a:defRPr sz="9600"/>
            </a:lvl6pPr>
            <a:lvl7pPr marL="13167141" indent="0">
              <a:buNone/>
              <a:defRPr sz="9600"/>
            </a:lvl7pPr>
            <a:lvl8pPr marL="15361665" indent="0">
              <a:buNone/>
              <a:defRPr sz="9600"/>
            </a:lvl8pPr>
            <a:lvl9pPr marL="17556189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3" y="25763223"/>
            <a:ext cx="26334720" cy="3863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700"/>
            </a:lvl1pPr>
            <a:lvl2pPr marL="2194524" indent="0">
              <a:buNone/>
              <a:defRPr sz="5800"/>
            </a:lvl2pPr>
            <a:lvl3pPr marL="4389047" indent="0">
              <a:buNone/>
              <a:defRPr sz="4800"/>
            </a:lvl3pPr>
            <a:lvl4pPr marL="6583571" indent="0">
              <a:buNone/>
              <a:defRPr sz="4300"/>
            </a:lvl4pPr>
            <a:lvl5pPr marL="8778094" indent="0">
              <a:buNone/>
              <a:defRPr sz="4300"/>
            </a:lvl5pPr>
            <a:lvl6pPr marL="10972618" indent="0">
              <a:buNone/>
              <a:defRPr sz="4300"/>
            </a:lvl6pPr>
            <a:lvl7pPr marL="13167141" indent="0">
              <a:buNone/>
              <a:defRPr sz="4300"/>
            </a:lvl7pPr>
            <a:lvl8pPr marL="15361665" indent="0">
              <a:buNone/>
              <a:defRPr sz="4300"/>
            </a:lvl8pPr>
            <a:lvl9pPr marL="17556189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1BE866E4-C478-724C-87E1-E7E8A21D99F9}" type="datetimeFigureOut">
              <a:rPr lang="en-US" smtClean="0"/>
              <a:t>3/22/16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996161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05E75C5F-3670-6741-A065-96B7A02A5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13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8371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94524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893" indent="-1645893" algn="l" defTabSz="2194524" rtl="0" eaLnBrk="1" latinLnBrk="0" hangingPunct="1">
        <a:spcBef>
          <a:spcPct val="20000"/>
        </a:spcBef>
        <a:buFont typeface="Arial"/>
        <a:buChar char="•"/>
        <a:defRPr sz="153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01" indent="-1371577" algn="l" defTabSz="2194524" rtl="0" eaLnBrk="1" latinLnBrk="0" hangingPunct="1">
        <a:spcBef>
          <a:spcPct val="20000"/>
        </a:spcBef>
        <a:buFont typeface="Arial"/>
        <a:buChar char="–"/>
        <a:defRPr sz="135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309" indent="-1097262" algn="l" defTabSz="2194524" rtl="0" eaLnBrk="1" latinLnBrk="0" hangingPunct="1">
        <a:spcBef>
          <a:spcPct val="20000"/>
        </a:spcBef>
        <a:buFont typeface="Arial"/>
        <a:buChar char="•"/>
        <a:defRPr sz="11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832" indent="-1097262" algn="l" defTabSz="2194524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356" indent="-1097262" algn="l" defTabSz="2194524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9880" indent="-1097262" algn="l" defTabSz="2194524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403" indent="-1097262" algn="l" defTabSz="2194524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8927" indent="-1097262" algn="l" defTabSz="2194524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450" indent="-1097262" algn="l" defTabSz="2194524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24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24" algn="l" defTabSz="2194524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047" algn="l" defTabSz="2194524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571" algn="l" defTabSz="2194524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094" algn="l" defTabSz="2194524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618" algn="l" defTabSz="2194524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141" algn="l" defTabSz="2194524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665" algn="l" defTabSz="2194524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189" algn="l" defTabSz="2194524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olinpurrington.com/tips/academic/posterdesign" TargetMode="External"/><Relationship Id="rId4" Type="http://schemas.openxmlformats.org/officeDocument/2006/relationships/hyperlink" Target="http://www.cns.cornell.edu/documents/ScientificPosters.pdf" TargetMode="External"/><Relationship Id="rId5" Type="http://schemas.openxmlformats.org/officeDocument/2006/relationships/hyperlink" Target="http://rgs.usu.edu/studentresearch/htm/skills-and-resources/great-examples/great-posters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6" Type="http://schemas.openxmlformats.org/officeDocument/2006/relationships/image" Target="../media/image5.tiff"/><Relationship Id="rId7" Type="http://schemas.openxmlformats.org/officeDocument/2006/relationships/image" Target="../media/image6.tiff"/><Relationship Id="rId8" Type="http://schemas.openxmlformats.org/officeDocument/2006/relationships/image" Target="../media/image7.emf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10.tiff"/><Relationship Id="rId5" Type="http://schemas.openxmlformats.org/officeDocument/2006/relationships/image" Target="../media/image8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4" Type="http://schemas.openxmlformats.org/officeDocument/2006/relationships/image" Target="../media/image13.emf"/><Relationship Id="rId5" Type="http://schemas.openxmlformats.org/officeDocument/2006/relationships/image" Target="../media/image14.tiff"/><Relationship Id="rId6" Type="http://schemas.openxmlformats.org/officeDocument/2006/relationships/image" Target="../media/image8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-3328510" y="20947636"/>
            <a:ext cx="16180910" cy="11970764"/>
            <a:chOff x="29399888" y="119820"/>
            <a:chExt cx="15605741" cy="11545250"/>
          </a:xfrm>
        </p:grpSpPr>
        <p:pic>
          <p:nvPicPr>
            <p:cNvPr id="14" name="Picture 13" descr="squares.png"/>
            <p:cNvPicPr>
              <a:picLocks noChangeAspect="1"/>
            </p:cNvPicPr>
            <p:nvPr/>
          </p:nvPicPr>
          <p:blipFill>
            <a:blip r:embed="rId2">
              <a:alphaModFix amt="4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83409" y="2063876"/>
              <a:ext cx="3922220" cy="5236081"/>
            </a:xfrm>
            <a:prstGeom prst="rect">
              <a:avLst/>
            </a:prstGeom>
          </p:spPr>
        </p:pic>
        <p:pic>
          <p:nvPicPr>
            <p:cNvPr id="15" name="Picture 14" descr="squares.png"/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80739" y="4931865"/>
              <a:ext cx="3922220" cy="6733205"/>
            </a:xfrm>
            <a:prstGeom prst="rect">
              <a:avLst/>
            </a:prstGeom>
          </p:spPr>
        </p:pic>
        <p:pic>
          <p:nvPicPr>
            <p:cNvPr id="16" name="Picture 15" descr="squares.png"/>
            <p:cNvPicPr>
              <a:picLocks noChangeAspect="1"/>
            </p:cNvPicPr>
            <p:nvPr/>
          </p:nvPicPr>
          <p:blipFill>
            <a:blip r:embed="rId2">
              <a:alphaModFix amt="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328739" y="-2809031"/>
              <a:ext cx="4851002" cy="10708703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30516391" y="-1676400"/>
            <a:ext cx="16715420" cy="12366199"/>
            <a:chOff x="29399888" y="119820"/>
            <a:chExt cx="15605741" cy="11545250"/>
          </a:xfrm>
        </p:grpSpPr>
        <p:pic>
          <p:nvPicPr>
            <p:cNvPr id="10" name="Picture 9" descr="squares.png"/>
            <p:cNvPicPr>
              <a:picLocks noChangeAspect="1"/>
            </p:cNvPicPr>
            <p:nvPr/>
          </p:nvPicPr>
          <p:blipFill>
            <a:blip r:embed="rId2">
              <a:alphaModFix am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83409" y="2063876"/>
              <a:ext cx="3922220" cy="5236081"/>
            </a:xfrm>
            <a:prstGeom prst="rect">
              <a:avLst/>
            </a:prstGeom>
          </p:spPr>
        </p:pic>
        <p:pic>
          <p:nvPicPr>
            <p:cNvPr id="11" name="Picture 10" descr="squares.png"/>
            <p:cNvPicPr>
              <a:picLocks noChangeAspect="1"/>
            </p:cNvPicPr>
            <p:nvPr/>
          </p:nvPicPr>
          <p:blipFill>
            <a:blip r:embed="rId2">
              <a:alphaModFix amt="4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80739" y="4931865"/>
              <a:ext cx="3922220" cy="6733205"/>
            </a:xfrm>
            <a:prstGeom prst="rect">
              <a:avLst/>
            </a:prstGeom>
          </p:spPr>
        </p:pic>
        <p:pic>
          <p:nvPicPr>
            <p:cNvPr id="12" name="Picture 11" descr="squares.png"/>
            <p:cNvPicPr>
              <a:picLocks noChangeAspect="1"/>
            </p:cNvPicPr>
            <p:nvPr/>
          </p:nvPicPr>
          <p:blipFill>
            <a:blip r:embed="rId2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328739" y="-2809031"/>
              <a:ext cx="4851002" cy="10708703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655726" y="3863454"/>
            <a:ext cx="41069139" cy="2097616"/>
          </a:xfrm>
          <a:prstGeom prst="rect">
            <a:avLst/>
          </a:prstGeom>
          <a:noFill/>
        </p:spPr>
        <p:txBody>
          <a:bodyPr wrap="square" lIns="96131" tIns="48065" rIns="96131" bIns="48065" rtlCol="0">
            <a:spAutoFit/>
          </a:bodyPr>
          <a:lstStyle/>
          <a:p>
            <a:r>
              <a:rPr lang="en-US" sz="13000" dirty="0" smtClean="0">
                <a:solidFill>
                  <a:srgbClr val="000000"/>
                </a:solidFill>
                <a:latin typeface="+mj-lt"/>
              </a:rPr>
              <a:t>Before you start your poster, READ and FOLLOW this!</a:t>
            </a:r>
            <a:endParaRPr lang="en-US" sz="13000" baseline="30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22885" y="8743072"/>
            <a:ext cx="18102828" cy="184665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txBody>
          <a:bodyPr wrap="square" lIns="457200" tIns="457200" rIns="457200" bIns="457200" rtlCol="0">
            <a:spAutoFit/>
          </a:bodyPr>
          <a:lstStyle/>
          <a:p>
            <a:r>
              <a:rPr lang="en-US" sz="6000" dirty="0" smtClean="0">
                <a:solidFill>
                  <a:srgbClr val="000000"/>
                </a:solidFill>
              </a:rPr>
              <a:t>The whole point of a research poster is to make your project interesting and easy to understand. Good design is not “frosting”—it’s thoughtful composition to encourage learning.</a:t>
            </a:r>
          </a:p>
          <a:p>
            <a:endParaRPr lang="en-US" sz="6000" dirty="0">
              <a:solidFill>
                <a:srgbClr val="000000"/>
              </a:solidFill>
            </a:endParaRPr>
          </a:p>
          <a:p>
            <a:r>
              <a:rPr lang="en-US" sz="6000" dirty="0" smtClean="0">
                <a:solidFill>
                  <a:srgbClr val="000000"/>
                </a:solidFill>
              </a:rPr>
              <a:t>With that in mind, review these links for simple tips to make your poster as good as it can be:</a:t>
            </a:r>
          </a:p>
          <a:p>
            <a:endParaRPr lang="en-US" sz="6000" dirty="0">
              <a:solidFill>
                <a:srgbClr val="000000"/>
              </a:solidFill>
            </a:endParaRPr>
          </a:p>
          <a:p>
            <a:pPr marL="857250" indent="-857250">
              <a:buFont typeface="Arial"/>
              <a:buChar char="•"/>
            </a:pPr>
            <a:r>
              <a:rPr lang="en-US" sz="6000" dirty="0">
                <a:solidFill>
                  <a:srgbClr val="000000"/>
                </a:solidFill>
                <a:hlinkClick r:id="rId3"/>
              </a:rPr>
              <a:t>http://colinpurrington.com/tips/academic/</a:t>
            </a:r>
            <a:r>
              <a:rPr lang="en-US" sz="6000" dirty="0" smtClean="0">
                <a:solidFill>
                  <a:srgbClr val="000000"/>
                </a:solidFill>
                <a:hlinkClick r:id="rId3"/>
              </a:rPr>
              <a:t>posterdesign</a:t>
            </a:r>
            <a:endParaRPr lang="en-US" sz="6000" dirty="0" smtClean="0">
              <a:solidFill>
                <a:srgbClr val="000000"/>
              </a:solidFill>
            </a:endParaRPr>
          </a:p>
          <a:p>
            <a:pPr marL="857250" indent="-857250">
              <a:buFont typeface="Arial"/>
              <a:buChar char="•"/>
            </a:pPr>
            <a:r>
              <a:rPr lang="en-US" sz="6000" dirty="0">
                <a:solidFill>
                  <a:srgbClr val="000000"/>
                </a:solidFill>
                <a:hlinkClick r:id="rId4"/>
              </a:rPr>
              <a:t>http://www.cns.cornell.edu/documents/</a:t>
            </a:r>
            <a:r>
              <a:rPr lang="en-US" sz="6000" dirty="0" smtClean="0">
                <a:solidFill>
                  <a:srgbClr val="000000"/>
                </a:solidFill>
                <a:hlinkClick r:id="rId4"/>
              </a:rPr>
              <a:t>ScientificPosters.pdf</a:t>
            </a:r>
            <a:endParaRPr lang="en-US" sz="6000" dirty="0" smtClean="0">
              <a:solidFill>
                <a:srgbClr val="000000"/>
              </a:solidFill>
            </a:endParaRPr>
          </a:p>
          <a:p>
            <a:pPr marL="857250" indent="-857250">
              <a:buFont typeface="Arial"/>
              <a:buChar char="•"/>
            </a:pPr>
            <a:r>
              <a:rPr lang="en-US" sz="6000" dirty="0">
                <a:solidFill>
                  <a:srgbClr val="000000"/>
                </a:solidFill>
                <a:hlinkClick r:id="rId5"/>
              </a:rPr>
              <a:t>http://rgs.usu.edu/studentresearch/htm/skills-and-resources/great-examples/great-</a:t>
            </a:r>
            <a:r>
              <a:rPr lang="en-US" sz="6000" dirty="0" smtClean="0">
                <a:solidFill>
                  <a:srgbClr val="000000"/>
                </a:solidFill>
                <a:hlinkClick r:id="rId5"/>
              </a:rPr>
              <a:t>posters</a:t>
            </a:r>
            <a:endParaRPr lang="en-US" sz="6000" dirty="0" smtClean="0">
              <a:solidFill>
                <a:srgbClr val="000000"/>
              </a:solidFill>
            </a:endParaRPr>
          </a:p>
          <a:p>
            <a:endParaRPr lang="en-US" sz="6000" dirty="0" smtClean="0">
              <a:solidFill>
                <a:srgbClr val="000000"/>
              </a:solidFill>
            </a:endParaRPr>
          </a:p>
          <a:p>
            <a:r>
              <a:rPr lang="en-US" sz="6000" dirty="0" smtClean="0">
                <a:solidFill>
                  <a:srgbClr val="000000"/>
                </a:solidFill>
              </a:rPr>
              <a:t>Then, prepare your poster elements to accommodate good design:</a:t>
            </a:r>
          </a:p>
          <a:p>
            <a:pPr marL="857250" indent="-857250">
              <a:buFont typeface="Arial"/>
              <a:buChar char="•"/>
            </a:pPr>
            <a:r>
              <a:rPr lang="en-US" sz="6000" dirty="0" smtClean="0">
                <a:solidFill>
                  <a:srgbClr val="000000"/>
                </a:solidFill>
              </a:rPr>
              <a:t>Brief, effective (accurate) text in easy-to-read chunks</a:t>
            </a:r>
          </a:p>
          <a:p>
            <a:pPr marL="857250" indent="-857250">
              <a:buFont typeface="Arial"/>
              <a:buChar char="•"/>
            </a:pPr>
            <a:r>
              <a:rPr lang="en-US" sz="6000" dirty="0" smtClean="0">
                <a:solidFill>
                  <a:srgbClr val="000000"/>
                </a:solidFill>
              </a:rPr>
              <a:t>Simple, high-res figures and graphs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22885" y="6414043"/>
            <a:ext cx="18102828" cy="2277547"/>
          </a:xfrm>
          <a:prstGeom prst="rect">
            <a:avLst/>
          </a:prstGeom>
          <a:solidFill>
            <a:srgbClr val="AD000E"/>
          </a:solidFill>
          <a:ln>
            <a:solidFill>
              <a:srgbClr val="8A979A"/>
            </a:solidFill>
          </a:ln>
        </p:spPr>
        <p:txBody>
          <a:bodyPr wrap="square" lIns="457200" tIns="457200" rIns="457200" bIns="457200" rtlCol="0">
            <a:spAutoFit/>
          </a:bodyPr>
          <a:lstStyle/>
          <a:p>
            <a:r>
              <a:rPr lang="en-US" sz="8800" dirty="0" smtClean="0">
                <a:solidFill>
                  <a:schemeClr val="bg2"/>
                </a:solidFill>
              </a:rPr>
              <a:t>1. Learn basic design principles.</a:t>
            </a:r>
            <a:endParaRPr lang="en-US" sz="8800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190296" y="8743072"/>
            <a:ext cx="18102828" cy="193899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txBody>
          <a:bodyPr wrap="square" lIns="457200" tIns="457200" rIns="457200" bIns="457200" rtlCol="0">
            <a:spAutoFit/>
          </a:bodyPr>
          <a:lstStyle/>
          <a:p>
            <a:r>
              <a:rPr lang="en-US" sz="6000" dirty="0" smtClean="0">
                <a:solidFill>
                  <a:srgbClr val="000000"/>
                </a:solidFill>
              </a:rPr>
              <a:t>To make your job easier and to present a branded university presence, we’ve provided some sample posters for you to work from on the following slides. To get started, do the following:</a:t>
            </a:r>
          </a:p>
          <a:p>
            <a:endParaRPr lang="en-US" sz="6000" dirty="0">
              <a:solidFill>
                <a:srgbClr val="000000"/>
              </a:solidFill>
            </a:endParaRPr>
          </a:p>
          <a:p>
            <a:pPr marL="1143000" indent="-1143000">
              <a:buFont typeface="+mj-lt"/>
              <a:buAutoNum type="arabicPeriod"/>
            </a:pPr>
            <a:r>
              <a:rPr lang="en-US" sz="6000" dirty="0" smtClean="0">
                <a:solidFill>
                  <a:srgbClr val="000000"/>
                </a:solidFill>
              </a:rPr>
              <a:t>Choose a slide template you want to start with.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6000" dirty="0" smtClean="0">
                <a:solidFill>
                  <a:srgbClr val="000000"/>
                </a:solidFill>
              </a:rPr>
              <a:t>Begin cutting and pasting your text into the appropriate sections. Add different headers if needed.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6000" dirty="0" smtClean="0">
                <a:solidFill>
                  <a:srgbClr val="000000"/>
                </a:solidFill>
              </a:rPr>
              <a:t>Add your high-resolution figures and graphics. Make them the focal point of the poster.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6000" dirty="0" smtClean="0">
                <a:solidFill>
                  <a:srgbClr val="000000"/>
                </a:solidFill>
              </a:rPr>
              <a:t>Tweak your elements to make them fit, but  maintain the following:</a:t>
            </a:r>
          </a:p>
          <a:p>
            <a:pPr marL="3337524" lvl="1" indent="-1143000">
              <a:buFont typeface="Arial"/>
              <a:buChar char="•"/>
            </a:pPr>
            <a:r>
              <a:rPr lang="en-US" sz="6000" dirty="0" smtClean="0">
                <a:solidFill>
                  <a:srgbClr val="000000"/>
                </a:solidFill>
              </a:rPr>
              <a:t>Text size- If it doesn’t all fit, edit the text down; don’t make the text tiny.</a:t>
            </a:r>
          </a:p>
          <a:p>
            <a:pPr marL="3337524" lvl="1" indent="-1143000">
              <a:buFont typeface="Arial"/>
              <a:buChar char="•"/>
            </a:pPr>
            <a:r>
              <a:rPr lang="en-US" sz="6000" dirty="0" smtClean="0">
                <a:solidFill>
                  <a:srgbClr val="000000"/>
                </a:solidFill>
              </a:rPr>
              <a:t>Alignment</a:t>
            </a:r>
          </a:p>
          <a:p>
            <a:pPr marL="3337524" lvl="1" indent="-1143000">
              <a:buFont typeface="Arial"/>
              <a:buChar char="•"/>
            </a:pPr>
            <a:r>
              <a:rPr lang="en-US" sz="6000" dirty="0" smtClean="0">
                <a:solidFill>
                  <a:srgbClr val="000000"/>
                </a:solidFill>
              </a:rPr>
              <a:t>White space</a:t>
            </a:r>
          </a:p>
          <a:p>
            <a:pPr marL="3337524" lvl="1" indent="-1143000">
              <a:buFont typeface="Arial"/>
              <a:buChar char="•"/>
            </a:pPr>
            <a:r>
              <a:rPr lang="en-US" sz="6000" dirty="0" smtClean="0">
                <a:solidFill>
                  <a:srgbClr val="000000"/>
                </a:solidFill>
              </a:rPr>
              <a:t>Calibri font</a:t>
            </a:r>
          </a:p>
          <a:p>
            <a:pPr marL="3337524" lvl="1" indent="-1143000">
              <a:buFont typeface="Arial"/>
              <a:buChar char="•"/>
            </a:pPr>
            <a:r>
              <a:rPr lang="en-US" sz="6000" dirty="0" smtClean="0">
                <a:solidFill>
                  <a:srgbClr val="000000"/>
                </a:solidFill>
              </a:rPr>
              <a:t>Color palette included in this document</a:t>
            </a:r>
            <a:endParaRPr lang="en-US" sz="6000" dirty="0">
              <a:solidFill>
                <a:srgbClr val="000000"/>
              </a:solidFill>
            </a:endParaRPr>
          </a:p>
          <a:p>
            <a:pPr lvl="1"/>
            <a:endParaRPr lang="en-US" sz="6000" dirty="0" smtClean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190296" y="6414043"/>
            <a:ext cx="18102828" cy="2277547"/>
          </a:xfrm>
          <a:prstGeom prst="rect">
            <a:avLst/>
          </a:prstGeom>
          <a:solidFill>
            <a:srgbClr val="AD000E"/>
          </a:solidFill>
          <a:ln>
            <a:solidFill>
              <a:srgbClr val="8A979A"/>
            </a:solidFill>
          </a:ln>
        </p:spPr>
        <p:txBody>
          <a:bodyPr wrap="square" lIns="457200" tIns="457200" rIns="457200" bIns="457200" rtlCol="0">
            <a:spAutoFit/>
          </a:bodyPr>
          <a:lstStyle/>
          <a:p>
            <a:r>
              <a:rPr lang="en-US" sz="8800" dirty="0">
                <a:solidFill>
                  <a:schemeClr val="bg2"/>
                </a:solidFill>
              </a:rPr>
              <a:t>2</a:t>
            </a:r>
            <a:r>
              <a:rPr lang="en-US" sz="8800" dirty="0" smtClean="0">
                <a:solidFill>
                  <a:schemeClr val="bg2"/>
                </a:solidFill>
              </a:rPr>
              <a:t>. Use this template for your poster.</a:t>
            </a:r>
            <a:endParaRPr lang="en-US" sz="8800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4165600" y="1828800"/>
            <a:ext cx="184666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2425600" y="20167600"/>
            <a:ext cx="184666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11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020208" y="6502183"/>
            <a:ext cx="9487094" cy="11510986"/>
          </a:xfrm>
          <a:prstGeom prst="rect">
            <a:avLst/>
          </a:prstGeom>
          <a:solidFill>
            <a:srgbClr val="AD00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131" tIns="48065" rIns="96131" bIns="48065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747228" y="20873399"/>
            <a:ext cx="20166863" cy="6516038"/>
          </a:xfrm>
          <a:prstGeom prst="rect">
            <a:avLst/>
          </a:prstGeom>
          <a:solidFill>
            <a:srgbClr val="AD00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131" tIns="48065" rIns="96131" bIns="48065" rtlCol="0" anchor="ctr"/>
          <a:lstStyle/>
          <a:p>
            <a:pPr algn="ctr"/>
            <a:endParaRPr lang="en-US">
              <a:solidFill>
                <a:srgbClr val="08295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6502184"/>
            <a:ext cx="10729412" cy="5381159"/>
          </a:xfrm>
          <a:prstGeom prst="rect">
            <a:avLst/>
          </a:prstGeom>
          <a:solidFill>
            <a:srgbClr val="AD00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131" tIns="48065" rIns="96131" bIns="48065" rtlCol="0" anchor="ctr"/>
          <a:lstStyle/>
          <a:p>
            <a:pPr algn="ctr"/>
            <a:endParaRPr lang="en-US">
              <a:solidFill>
                <a:srgbClr val="AD000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9820" y="12516391"/>
            <a:ext cx="8799593" cy="14854959"/>
          </a:xfrm>
          <a:prstGeom prst="rect">
            <a:avLst/>
          </a:prstGeom>
          <a:noFill/>
        </p:spPr>
        <p:txBody>
          <a:bodyPr wrap="square" lIns="96131" tIns="48065" rIns="96131" bIns="48065" rtlCol="0">
            <a:spAutoFit/>
          </a:bodyPr>
          <a:lstStyle/>
          <a:p>
            <a:r>
              <a:rPr lang="en-US" sz="6300" dirty="0">
                <a:solidFill>
                  <a:srgbClr val="000000"/>
                </a:solidFill>
              </a:rPr>
              <a:t>I. Introduction </a:t>
            </a:r>
          </a:p>
          <a:p>
            <a:endParaRPr lang="en-US" sz="3200" dirty="0"/>
          </a:p>
          <a:p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Lor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min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eum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facestiat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.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Voluptur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rem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ius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quiatis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molorum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hicimus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apicim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quate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re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dem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aut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qui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nimus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sunt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utaspellab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idererum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quatus</a:t>
            </a:r>
            <a:r>
              <a:rPr lang="en-US" sz="32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.</a:t>
            </a:r>
          </a:p>
          <a:p>
            <a:endParaRPr lang="en-US" sz="3200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r>
              <a:rPr lang="en-US" sz="3200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pliquis</a:t>
            </a:r>
            <a:r>
              <a:rPr lang="en-US" sz="32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doluptasi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ne se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sim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evel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ius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quid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quunt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volupta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tiundistrume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atibus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vid min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rehendae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nobis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doluptatur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sumquis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vel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id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quossent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vit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omni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quodis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quam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aut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doloreped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cus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,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volupta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solore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lab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iducil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int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ressinulpa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a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corerion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non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plandia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coribeate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paritatem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faceper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estendit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maxim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audae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et,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isque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consed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magnia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nissitatet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eum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,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est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il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enim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nitate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ra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nos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acite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pariatur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res dolor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aliqui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to et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dolut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preicimpor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am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volest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, sit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apit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eaque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et, tem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lacea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nestectorero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vel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ium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volores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sim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faciati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te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erchit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harum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eaquiduntia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quas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atus</a:t>
            </a:r>
            <a:r>
              <a:rPr lang="en-US" sz="32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.</a:t>
            </a:r>
          </a:p>
          <a:p>
            <a:endParaRPr lang="en-US" sz="3200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Aliqui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offici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cuptas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explit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dolorem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deliam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as qui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conectatis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rempossi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ulparitiat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ut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exceris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porendi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velit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delluptaqui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omnis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dolut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mil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etur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aut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apis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nonsequi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odition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sequibusam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quianim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re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minciis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moditatem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ipsam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voloruptae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mint,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occae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.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Ita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quibus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expelit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licimus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,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sa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apit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quodis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maxim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simolup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taerernam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harchicid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ento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vidipiet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eum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reritas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doluptas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aut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alic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te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volor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accum</a:t>
            </a:r>
            <a:endParaRPr lang="en-US" sz="3200" dirty="0" smtClean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endParaRPr lang="en-US" sz="3200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moditatem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ipsam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voloruptae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mint,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occae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.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Ita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quibus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expelit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licimus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,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sa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apit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quodis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maxim</a:t>
            </a:r>
            <a:endParaRPr lang="en-US" sz="3200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5303" y="1064250"/>
            <a:ext cx="27734524" cy="4098164"/>
          </a:xfrm>
          <a:prstGeom prst="rect">
            <a:avLst/>
          </a:prstGeom>
          <a:noFill/>
        </p:spPr>
        <p:txBody>
          <a:bodyPr wrap="square" lIns="96131" tIns="48065" rIns="96131" bIns="48065" rtlCol="0">
            <a:spAutoFit/>
          </a:bodyPr>
          <a:lstStyle/>
          <a:p>
            <a:r>
              <a:rPr lang="en-US" sz="13000" dirty="0" smtClean="0">
                <a:solidFill>
                  <a:srgbClr val="000000"/>
                </a:solidFill>
                <a:latin typeface="+mj-lt"/>
              </a:rPr>
              <a:t>Four-column format utilizing boxed text </a:t>
            </a:r>
            <a:br>
              <a:rPr lang="en-US" sz="13000" dirty="0" smtClean="0">
                <a:solidFill>
                  <a:srgbClr val="000000"/>
                </a:solidFill>
                <a:latin typeface="+mj-lt"/>
              </a:rPr>
            </a:br>
            <a:r>
              <a:rPr lang="en-US" sz="13000" dirty="0" smtClean="0">
                <a:solidFill>
                  <a:srgbClr val="000000"/>
                </a:solidFill>
                <a:latin typeface="+mj-lt"/>
              </a:rPr>
              <a:t>and integrated color scheme</a:t>
            </a:r>
            <a:endParaRPr lang="en-US" sz="13000" baseline="30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9820" y="7181499"/>
            <a:ext cx="5954096" cy="4098164"/>
          </a:xfrm>
          <a:prstGeom prst="rect">
            <a:avLst/>
          </a:prstGeom>
          <a:noFill/>
        </p:spPr>
        <p:txBody>
          <a:bodyPr wrap="square" lIns="96131" tIns="48065" rIns="96131" bIns="48065" rtlCol="0">
            <a:spAutoFit/>
          </a:bodyPr>
          <a:lstStyle/>
          <a:p>
            <a:r>
              <a:rPr lang="en-US" sz="5800" dirty="0" smtClean="0">
                <a:solidFill>
                  <a:schemeClr val="bg1"/>
                </a:solidFill>
              </a:rPr>
              <a:t>Student Name</a:t>
            </a:r>
          </a:p>
          <a:p>
            <a:r>
              <a:rPr lang="en-US" sz="4800" i="1" dirty="0" smtClean="0">
                <a:solidFill>
                  <a:schemeClr val="bg1"/>
                </a:solidFill>
              </a:rPr>
              <a:t>University of Utah</a:t>
            </a:r>
          </a:p>
          <a:p>
            <a:endParaRPr lang="en-US" sz="4800" i="1" dirty="0" smtClean="0">
              <a:solidFill>
                <a:schemeClr val="bg1"/>
              </a:solidFill>
            </a:endParaRPr>
          </a:p>
          <a:p>
            <a:r>
              <a:rPr lang="en-US" sz="5800" dirty="0" smtClean="0">
                <a:solidFill>
                  <a:schemeClr val="bg1"/>
                </a:solidFill>
              </a:rPr>
              <a:t>Student or faculty</a:t>
            </a:r>
            <a:endParaRPr lang="en-US" sz="5800" dirty="0">
              <a:solidFill>
                <a:schemeClr val="bg1"/>
              </a:solidFill>
            </a:endParaRPr>
          </a:p>
          <a:p>
            <a:r>
              <a:rPr lang="en-US" sz="4800" i="1" dirty="0" smtClean="0">
                <a:solidFill>
                  <a:schemeClr val="bg1"/>
                </a:solidFill>
              </a:rPr>
              <a:t>University of Utah</a:t>
            </a:r>
            <a:endParaRPr lang="en-US" sz="4800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35487" y="12434247"/>
            <a:ext cx="9486266" cy="7991537"/>
          </a:xfrm>
          <a:prstGeom prst="rect">
            <a:avLst/>
          </a:prstGeom>
          <a:noFill/>
        </p:spPr>
        <p:txBody>
          <a:bodyPr wrap="square" lIns="96131" tIns="48065" rIns="96131" bIns="48065" rtlCol="0">
            <a:spAutoFit/>
          </a:bodyPr>
          <a:lstStyle/>
          <a:p>
            <a:r>
              <a:rPr lang="en-US" sz="6300" dirty="0">
                <a:solidFill>
                  <a:srgbClr val="000000"/>
                </a:solidFill>
              </a:rPr>
              <a:t>II. </a:t>
            </a:r>
            <a:r>
              <a:rPr lang="en-US" sz="6300" dirty="0" smtClean="0">
                <a:solidFill>
                  <a:srgbClr val="000000"/>
                </a:solidFill>
              </a:rPr>
              <a:t>Methods </a:t>
            </a:r>
            <a:endParaRPr lang="en-US" sz="6300" dirty="0">
              <a:solidFill>
                <a:srgbClr val="000000"/>
              </a:solidFill>
            </a:endParaRPr>
          </a:p>
          <a:p>
            <a:endParaRPr lang="en-US" sz="3400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restrum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aut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qui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aut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exceptas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as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ut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et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lat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quiatqui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dolorem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aut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laut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aspella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ab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ipienih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illaut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velia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quatur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as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voluptatiis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sin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poreiur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si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con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repudit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inum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inim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rem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vernati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untemo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aut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re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explit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,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volorro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molore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officit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faccusam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, id mod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molorrore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most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maio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. </a:t>
            </a:r>
            <a:endParaRPr lang="en-US" sz="3200" dirty="0" smtClean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endParaRPr lang="en-US" sz="3200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Nam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ipiendis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est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resto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maiorepro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demolore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ni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si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auda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volo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volutat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atiur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?</a:t>
            </a:r>
          </a:p>
          <a:p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Borrorum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quis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re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rerro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quame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corum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quaspe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net ant et rem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quis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eritatiunte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nobisci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pissendempos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estium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ut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adioresequi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tem qui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impos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del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im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fuga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.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Undiorrovidi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iuri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deriatquas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aut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aut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minvellab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ipitet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quatemq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uiaeprat</a:t>
            </a:r>
            <a:r>
              <a:rPr lang="en-US" sz="32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. </a:t>
            </a:r>
            <a:r>
              <a:rPr lang="en-US" sz="3200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Orrorecae</a:t>
            </a:r>
            <a:r>
              <a:rPr lang="en-US" sz="32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officto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moditatior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rem</a:t>
            </a:r>
            <a:endParaRPr lang="en-US" sz="3400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427826" y="12419429"/>
            <a:ext cx="9486266" cy="7499095"/>
          </a:xfrm>
          <a:prstGeom prst="rect">
            <a:avLst/>
          </a:prstGeom>
          <a:noFill/>
        </p:spPr>
        <p:txBody>
          <a:bodyPr wrap="square" lIns="96131" tIns="48065" rIns="96131" bIns="48065" rtlCol="0">
            <a:spAutoFit/>
          </a:bodyPr>
          <a:lstStyle/>
          <a:p>
            <a:r>
              <a:rPr lang="en-US" sz="6300" dirty="0">
                <a:solidFill>
                  <a:srgbClr val="000000"/>
                </a:solidFill>
              </a:rPr>
              <a:t>III. Results </a:t>
            </a:r>
          </a:p>
          <a:p>
            <a:endParaRPr lang="en-US" sz="3400" dirty="0" smtClean="0"/>
          </a:p>
          <a:p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restrum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aut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qui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aut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exceptas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as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ut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et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lat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quiatqui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dolorem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aut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laut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aspella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ab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ipienih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illaut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velia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quatur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as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voluptatiis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sin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poreiur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si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con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repudit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inum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inim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rem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vernati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untemo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aut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re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explit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,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volorro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molore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officit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faccusam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, id mod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molorrore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most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maio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. </a:t>
            </a:r>
            <a:endParaRPr lang="en-US" sz="3200" dirty="0" smtClean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endParaRPr lang="en-US" sz="3200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Nam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ipiendis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est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resto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maiorepro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demolore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ni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si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auda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volo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volutat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atiur</a:t>
            </a:r>
            <a:r>
              <a:rPr lang="en-US" sz="32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? </a:t>
            </a:r>
            <a:r>
              <a:rPr lang="en-US" sz="3200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Borrorum</a:t>
            </a:r>
            <a:r>
              <a:rPr lang="en-US" sz="32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quis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re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rerro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quame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corum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quaspe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net ant et rem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quis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eritatiunte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nobisci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pissendempos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estium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ut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adioresequi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tem qui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impos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del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im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fuga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.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Undiorrovidi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iuri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deriatquas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aut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aut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minvellab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ipitet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quatemq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uiaeprat</a:t>
            </a:r>
            <a:r>
              <a:rPr lang="en-US" sz="32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.</a:t>
            </a:r>
            <a:endParaRPr lang="en-US" sz="3200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020208" y="18905457"/>
            <a:ext cx="9487094" cy="8483980"/>
          </a:xfrm>
          <a:prstGeom prst="rect">
            <a:avLst/>
          </a:prstGeom>
          <a:noFill/>
        </p:spPr>
        <p:txBody>
          <a:bodyPr wrap="square" lIns="96131" tIns="48065" rIns="96131" bIns="48065" rtlCol="0">
            <a:spAutoFit/>
          </a:bodyPr>
          <a:lstStyle/>
          <a:p>
            <a:r>
              <a:rPr lang="en-US" sz="6300" dirty="0">
                <a:solidFill>
                  <a:srgbClr val="000000"/>
                </a:solidFill>
              </a:rPr>
              <a:t>IV. Conclusions</a:t>
            </a:r>
          </a:p>
          <a:p>
            <a:endParaRPr lang="en-US" sz="3400" dirty="0"/>
          </a:p>
          <a:p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Minvell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ibusae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eserum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dolorenes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et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ut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ut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eost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auditistias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ea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custiis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aut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imos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ad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quis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prorepra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vit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as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quunda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poritatur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ab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ius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nimus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et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accus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sam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,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sequi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volorpores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dolorae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provide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conest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, tem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expella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udicient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ape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odicab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incte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volendi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gentemo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luptassum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eum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reriscitae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entem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ium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adit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velitaspedis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quaerna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endParaRPr lang="en-US" sz="3200" dirty="0" smtClean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endParaRPr lang="en-US" sz="3200" dirty="0" err="1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r>
              <a:rPr lang="en-US" sz="3200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Tiasperatest</a:t>
            </a:r>
            <a:r>
              <a:rPr lang="en-US" sz="32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doluptatet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fugitat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exeris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earis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seribus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erfero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ommos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sincta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delluptaquis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sedistium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excerspedis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voloreria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pero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exernate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moloreptius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sequam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et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sus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ent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et a et lam,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ius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ius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et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ex et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aliqui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vel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eumque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volorest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,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ulluptas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a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quaturit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reremquates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ex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eum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solorum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autem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as et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volorest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quis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vita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comnihit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unt</a:t>
            </a:r>
            <a:r>
              <a:rPr lang="en-US" sz="32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.</a:t>
            </a:r>
            <a:endParaRPr lang="en-US" sz="3400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747228" y="30526074"/>
            <a:ext cx="14370762" cy="1666729"/>
          </a:xfrm>
          <a:prstGeom prst="rect">
            <a:avLst/>
          </a:prstGeom>
          <a:noFill/>
        </p:spPr>
        <p:txBody>
          <a:bodyPr wrap="square" lIns="96131" tIns="48065" rIns="96131" bIns="48065" rtlCol="0">
            <a:spAutoFit/>
          </a:bodyPr>
          <a:lstStyle/>
          <a:p>
            <a:r>
              <a:rPr lang="en-US" sz="34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Study conducted with funding from a U of U Undergraduate Research and Creative Opportunity Grant and lab assistance from the U of U Department of Biology. </a:t>
            </a:r>
            <a:endParaRPr lang="en-US" sz="2100" dirty="0" smtClean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52171"/>
              </p:ext>
            </p:extLst>
          </p:nvPr>
        </p:nvGraphicFramePr>
        <p:xfrm>
          <a:off x="12021424" y="7738357"/>
          <a:ext cx="19892667" cy="4151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6870"/>
                <a:gridCol w="4400221"/>
                <a:gridCol w="3625533"/>
                <a:gridCol w="4120043"/>
              </a:tblGrid>
              <a:tr h="1290865">
                <a:tc>
                  <a:txBody>
                    <a:bodyPr/>
                    <a:lstStyle/>
                    <a:p>
                      <a:r>
                        <a:rPr lang="en-US" sz="3500" dirty="0" smtClean="0">
                          <a:solidFill>
                            <a:schemeClr val="bg1"/>
                          </a:solidFill>
                        </a:rPr>
                        <a:t>Column</a:t>
                      </a:r>
                      <a:r>
                        <a:rPr lang="en-US" sz="3500" baseline="0" dirty="0" smtClean="0">
                          <a:solidFill>
                            <a:schemeClr val="bg1"/>
                          </a:solidFill>
                        </a:rPr>
                        <a:t> 1</a:t>
                      </a:r>
                      <a:endParaRPr lang="en-US" sz="3500" dirty="0">
                        <a:solidFill>
                          <a:schemeClr val="bg1"/>
                        </a:solidFill>
                      </a:endParaRPr>
                    </a:p>
                  </a:txBody>
                  <a:tcPr marL="93784" marR="93784" marT="49725" marB="49725" anchor="ctr">
                    <a:solidFill>
                      <a:srgbClr val="AD000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500" dirty="0" smtClean="0">
                          <a:solidFill>
                            <a:srgbClr val="FFFFFF"/>
                          </a:solidFill>
                        </a:rPr>
                        <a:t>Col. 2</a:t>
                      </a:r>
                      <a:endParaRPr lang="en-US" sz="3500" baseline="-25000" dirty="0">
                        <a:solidFill>
                          <a:srgbClr val="FFFFFF"/>
                        </a:solidFill>
                      </a:endParaRPr>
                    </a:p>
                  </a:txBody>
                  <a:tcPr marL="93784" marR="93784" marT="49725" marB="49725" anchor="ctr">
                    <a:solidFill>
                      <a:srgbClr val="AD000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500" dirty="0" smtClean="0">
                          <a:solidFill>
                            <a:srgbClr val="FFFFFF"/>
                          </a:solidFill>
                        </a:rPr>
                        <a:t>Col. 3</a:t>
                      </a:r>
                      <a:endParaRPr lang="en-US" sz="3500" dirty="0">
                        <a:solidFill>
                          <a:srgbClr val="FFFFFF"/>
                        </a:solidFill>
                      </a:endParaRPr>
                    </a:p>
                  </a:txBody>
                  <a:tcPr marL="93784" marR="93784" marT="49725" marB="49725" anchor="ctr">
                    <a:solidFill>
                      <a:srgbClr val="AD000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500" dirty="0" smtClean="0">
                          <a:solidFill>
                            <a:srgbClr val="FFFFFF"/>
                          </a:solidFill>
                        </a:rPr>
                        <a:t>Col. 4</a:t>
                      </a:r>
                      <a:endParaRPr lang="en-US" sz="3500" dirty="0">
                        <a:solidFill>
                          <a:srgbClr val="FFFFFF"/>
                        </a:solidFill>
                      </a:endParaRPr>
                    </a:p>
                  </a:txBody>
                  <a:tcPr marL="93784" marR="93784" marT="49725" marB="49725" anchor="ctr">
                    <a:solidFill>
                      <a:srgbClr val="AD000E"/>
                    </a:solidFill>
                  </a:tcPr>
                </a:tc>
              </a:tr>
              <a:tr h="749778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rgbClr val="000000"/>
                          </a:solidFill>
                        </a:rPr>
                        <a:t>Em</a:t>
                      </a:r>
                      <a:r>
                        <a:rPr lang="en-US" sz="36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00000"/>
                          </a:solidFill>
                        </a:rPr>
                        <a:t>restrum</a:t>
                      </a:r>
                      <a:r>
                        <a:rPr lang="en-US" sz="36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sz="3500" dirty="0">
                        <a:solidFill>
                          <a:srgbClr val="000000"/>
                        </a:solidFill>
                      </a:endParaRPr>
                    </a:p>
                  </a:txBody>
                  <a:tcPr marL="93784" marR="93784" marT="49725" marB="49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500" dirty="0" smtClean="0">
                          <a:solidFill>
                            <a:srgbClr val="000000"/>
                          </a:solidFill>
                        </a:rPr>
                        <a:t>25</a:t>
                      </a:r>
                      <a:endParaRPr lang="en-US" sz="3500" dirty="0">
                        <a:solidFill>
                          <a:srgbClr val="000000"/>
                        </a:solidFill>
                      </a:endParaRPr>
                    </a:p>
                  </a:txBody>
                  <a:tcPr marL="93784" marR="93784" marT="49725" marB="49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500" dirty="0" smtClean="0">
                          <a:solidFill>
                            <a:srgbClr val="000000"/>
                          </a:solidFill>
                        </a:rPr>
                        <a:t>60</a:t>
                      </a:r>
                      <a:endParaRPr lang="en-US" sz="3500" dirty="0">
                        <a:solidFill>
                          <a:srgbClr val="000000"/>
                        </a:solidFill>
                      </a:endParaRPr>
                    </a:p>
                  </a:txBody>
                  <a:tcPr marL="93784" marR="93784" marT="49725" marB="49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500" dirty="0" smtClean="0">
                          <a:solidFill>
                            <a:srgbClr val="000000"/>
                          </a:solidFill>
                        </a:rPr>
                        <a:t>80.543</a:t>
                      </a:r>
                      <a:endParaRPr lang="en-US" sz="3500" dirty="0">
                        <a:solidFill>
                          <a:srgbClr val="000000"/>
                        </a:solidFill>
                      </a:endParaRPr>
                    </a:p>
                  </a:txBody>
                  <a:tcPr marL="93784" marR="93784" marT="49725" marB="49725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rgbClr val="000000"/>
                          </a:solidFill>
                        </a:rPr>
                        <a:t>Lor</a:t>
                      </a:r>
                      <a:r>
                        <a:rPr lang="en-US" sz="3600" dirty="0" smtClean="0">
                          <a:solidFill>
                            <a:srgbClr val="000000"/>
                          </a:solidFill>
                        </a:rPr>
                        <a:t> min </a:t>
                      </a:r>
                      <a:r>
                        <a:rPr lang="en-US" sz="3600" dirty="0" err="1" smtClean="0">
                          <a:solidFill>
                            <a:srgbClr val="000000"/>
                          </a:solidFill>
                        </a:rPr>
                        <a:t>eum</a:t>
                      </a:r>
                      <a:r>
                        <a:rPr lang="en-US" sz="36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sz="3500" dirty="0">
                        <a:solidFill>
                          <a:srgbClr val="000000"/>
                        </a:solidFill>
                      </a:endParaRPr>
                    </a:p>
                  </a:txBody>
                  <a:tcPr marL="93784" marR="93784" marT="49725" marB="4972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500" dirty="0" smtClean="0">
                          <a:solidFill>
                            <a:srgbClr val="000000"/>
                          </a:solidFill>
                        </a:rPr>
                        <a:t>34</a:t>
                      </a:r>
                      <a:endParaRPr lang="en-US" sz="3500" dirty="0">
                        <a:solidFill>
                          <a:srgbClr val="000000"/>
                        </a:solidFill>
                      </a:endParaRPr>
                    </a:p>
                  </a:txBody>
                  <a:tcPr marL="93784" marR="93784" marT="49725" marB="4972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500" dirty="0" smtClean="0">
                          <a:solidFill>
                            <a:srgbClr val="000000"/>
                          </a:solidFill>
                        </a:rPr>
                        <a:t>09</a:t>
                      </a:r>
                      <a:endParaRPr lang="en-US" sz="3500" dirty="0">
                        <a:solidFill>
                          <a:srgbClr val="000000"/>
                        </a:solidFill>
                      </a:endParaRPr>
                    </a:p>
                  </a:txBody>
                  <a:tcPr marL="93784" marR="93784" marT="49725" marB="4972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500" dirty="0" smtClean="0">
                          <a:solidFill>
                            <a:srgbClr val="000000"/>
                          </a:solidFill>
                        </a:rPr>
                        <a:t>89.431</a:t>
                      </a:r>
                      <a:endParaRPr lang="en-US" sz="3500" dirty="0">
                        <a:solidFill>
                          <a:srgbClr val="000000"/>
                        </a:solidFill>
                      </a:endParaRPr>
                    </a:p>
                  </a:txBody>
                  <a:tcPr marL="93784" marR="93784" marT="49725" marB="49725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21053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rgbClr val="000000"/>
                          </a:solidFill>
                        </a:rPr>
                        <a:t>Aliqui</a:t>
                      </a:r>
                      <a:r>
                        <a:rPr lang="en-US" sz="36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00000"/>
                          </a:solidFill>
                        </a:rPr>
                        <a:t>offici</a:t>
                      </a:r>
                      <a:r>
                        <a:rPr lang="en-US" sz="36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00000"/>
                          </a:solidFill>
                        </a:rPr>
                        <a:t>cuptas</a:t>
                      </a:r>
                      <a:r>
                        <a:rPr lang="en-US" sz="36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sz="3500" dirty="0">
                        <a:solidFill>
                          <a:srgbClr val="000000"/>
                        </a:solidFill>
                      </a:endParaRPr>
                    </a:p>
                  </a:txBody>
                  <a:tcPr marL="93784" marR="93784" marT="49725" marB="49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500" dirty="0" smtClean="0">
                          <a:solidFill>
                            <a:srgbClr val="000000"/>
                          </a:solidFill>
                        </a:rPr>
                        <a:t>9</a:t>
                      </a:r>
                      <a:endParaRPr lang="en-US" sz="3500" dirty="0">
                        <a:solidFill>
                          <a:srgbClr val="000000"/>
                        </a:solidFill>
                      </a:endParaRPr>
                    </a:p>
                  </a:txBody>
                  <a:tcPr marL="93784" marR="93784" marT="49725" marB="49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500" dirty="0" smtClean="0">
                          <a:solidFill>
                            <a:srgbClr val="000000"/>
                          </a:solidFill>
                        </a:rPr>
                        <a:t>~4.5</a:t>
                      </a:r>
                      <a:endParaRPr lang="en-US" sz="3500" dirty="0">
                        <a:solidFill>
                          <a:srgbClr val="000000"/>
                        </a:solidFill>
                      </a:endParaRPr>
                    </a:p>
                  </a:txBody>
                  <a:tcPr marL="93784" marR="93784" marT="49725" marB="49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500" dirty="0" smtClean="0">
                          <a:solidFill>
                            <a:srgbClr val="000000"/>
                          </a:solidFill>
                        </a:rPr>
                        <a:t>12.045</a:t>
                      </a:r>
                      <a:endParaRPr lang="en-US" sz="3500" dirty="0">
                        <a:solidFill>
                          <a:srgbClr val="000000"/>
                        </a:solidFill>
                      </a:endParaRPr>
                    </a:p>
                  </a:txBody>
                  <a:tcPr marL="93784" marR="93784" marT="49725" marB="49725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04098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rgbClr val="000000"/>
                          </a:solidFill>
                        </a:rPr>
                        <a:t>Pliquis</a:t>
                      </a:r>
                      <a:r>
                        <a:rPr lang="en-US" sz="36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00000"/>
                          </a:solidFill>
                        </a:rPr>
                        <a:t>doluptasi</a:t>
                      </a:r>
                      <a:r>
                        <a:rPr lang="en-US" sz="36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sz="3500" dirty="0">
                        <a:solidFill>
                          <a:srgbClr val="000000"/>
                        </a:solidFill>
                      </a:endParaRPr>
                    </a:p>
                  </a:txBody>
                  <a:tcPr marL="93784" marR="93784" marT="49725" marB="49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500" dirty="0" smtClean="0">
                          <a:solidFill>
                            <a:srgbClr val="000000"/>
                          </a:solidFill>
                        </a:rPr>
                        <a:t>Positive</a:t>
                      </a:r>
                      <a:endParaRPr lang="en-US" sz="3500" dirty="0">
                        <a:solidFill>
                          <a:srgbClr val="000000"/>
                        </a:solidFill>
                      </a:endParaRPr>
                    </a:p>
                  </a:txBody>
                  <a:tcPr marL="93784" marR="93784" marT="49725" marB="49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500" dirty="0" smtClean="0">
                          <a:solidFill>
                            <a:srgbClr val="000000"/>
                          </a:solidFill>
                        </a:rPr>
                        <a:t>Negative</a:t>
                      </a:r>
                      <a:endParaRPr lang="en-US" sz="3500" dirty="0">
                        <a:solidFill>
                          <a:srgbClr val="000000"/>
                        </a:solidFill>
                      </a:endParaRPr>
                    </a:p>
                  </a:txBody>
                  <a:tcPr marL="93784" marR="93784" marT="49725" marB="497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500" dirty="0" smtClean="0">
                          <a:solidFill>
                            <a:srgbClr val="000000"/>
                          </a:solidFill>
                        </a:rPr>
                        <a:t>Negative</a:t>
                      </a:r>
                      <a:endParaRPr lang="en-US" sz="3500" dirty="0">
                        <a:solidFill>
                          <a:srgbClr val="000000"/>
                        </a:solidFill>
                      </a:endParaRPr>
                    </a:p>
                  </a:txBody>
                  <a:tcPr marL="93784" marR="93784" marT="49725" marB="49725"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2409845" y="21172864"/>
            <a:ext cx="15670283" cy="866510"/>
          </a:xfrm>
          <a:prstGeom prst="rect">
            <a:avLst/>
          </a:prstGeom>
          <a:noFill/>
        </p:spPr>
        <p:txBody>
          <a:bodyPr wrap="square" lIns="96131" tIns="48065" rIns="96131" bIns="48065" rtlCol="0">
            <a:spAutoFit/>
          </a:bodyPr>
          <a:lstStyle/>
          <a:p>
            <a:r>
              <a:rPr lang="en-US" sz="5000" b="1" dirty="0">
                <a:solidFill>
                  <a:srgbClr val="FFFFFF"/>
                </a:solidFill>
              </a:rPr>
              <a:t>Figure </a:t>
            </a:r>
            <a:r>
              <a:rPr lang="en-US" sz="5000" b="1" dirty="0" smtClean="0">
                <a:solidFill>
                  <a:srgbClr val="FFFFFF"/>
                </a:solidFill>
              </a:rPr>
              <a:t>1 </a:t>
            </a:r>
            <a:r>
              <a:rPr lang="en-US" sz="5000" dirty="0" smtClean="0">
                <a:solidFill>
                  <a:srgbClr val="FFFFFF"/>
                </a:solidFill>
              </a:rPr>
              <a:t>– Make these boxes your focal points</a:t>
            </a:r>
            <a:endParaRPr lang="en-US" sz="50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461949" y="6840495"/>
            <a:ext cx="8651893" cy="1635952"/>
          </a:xfrm>
          <a:prstGeom prst="rect">
            <a:avLst/>
          </a:prstGeom>
        </p:spPr>
        <p:txBody>
          <a:bodyPr wrap="square" lIns="96131" tIns="48065" rIns="96131" bIns="48065">
            <a:spAutoFit/>
          </a:bodyPr>
          <a:lstStyle/>
          <a:p>
            <a:r>
              <a:rPr lang="en-US" sz="5000" b="1" dirty="0">
                <a:solidFill>
                  <a:srgbClr val="FFFFFF"/>
                </a:solidFill>
              </a:rPr>
              <a:t>Figure </a:t>
            </a:r>
            <a:r>
              <a:rPr lang="en-US" sz="5000" b="1" dirty="0" smtClean="0">
                <a:solidFill>
                  <a:srgbClr val="FFFFFF"/>
                </a:solidFill>
              </a:rPr>
              <a:t>2 </a:t>
            </a:r>
            <a:r>
              <a:rPr lang="en-US" sz="5000" dirty="0" smtClean="0">
                <a:solidFill>
                  <a:srgbClr val="FFFFFF"/>
                </a:solidFill>
              </a:rPr>
              <a:t>– Use great photos, charts and graphics</a:t>
            </a:r>
            <a:endParaRPr lang="en-US" sz="5000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912883" y="6502184"/>
            <a:ext cx="16641731" cy="866510"/>
          </a:xfrm>
          <a:prstGeom prst="rect">
            <a:avLst/>
          </a:prstGeom>
          <a:noFill/>
        </p:spPr>
        <p:txBody>
          <a:bodyPr wrap="square" lIns="96131" tIns="48065" rIns="96131" bIns="48065" rtlCol="0">
            <a:spAutoFit/>
          </a:bodyPr>
          <a:lstStyle/>
          <a:p>
            <a:r>
              <a:rPr lang="en-US" sz="5000" b="1" dirty="0">
                <a:solidFill>
                  <a:srgbClr val="000000"/>
                </a:solidFill>
              </a:rPr>
              <a:t>Table </a:t>
            </a:r>
            <a:r>
              <a:rPr lang="en-US" sz="5000" b="1" dirty="0" smtClean="0">
                <a:solidFill>
                  <a:srgbClr val="000000"/>
                </a:solidFill>
              </a:rPr>
              <a:t>1- </a:t>
            </a:r>
            <a:r>
              <a:rPr lang="en-US" sz="5000" dirty="0" smtClean="0">
                <a:solidFill>
                  <a:srgbClr val="000000"/>
                </a:solidFill>
              </a:rPr>
              <a:t>A simple way to display numbers and figures</a:t>
            </a:r>
            <a:endParaRPr lang="en-US" sz="5000" dirty="0">
              <a:solidFill>
                <a:srgbClr val="000000"/>
              </a:solidFill>
            </a:endParaRPr>
          </a:p>
        </p:txBody>
      </p:sp>
      <p:pic>
        <p:nvPicPr>
          <p:cNvPr id="16" name="Picture 15" descr="ROCHbg1.psd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56099" y="29567375"/>
            <a:ext cx="8573581" cy="342656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848474" y="30526074"/>
            <a:ext cx="7098221" cy="1574396"/>
          </a:xfrm>
          <a:prstGeom prst="rect">
            <a:avLst/>
          </a:prstGeom>
          <a:noFill/>
        </p:spPr>
        <p:txBody>
          <a:bodyPr wrap="square" lIns="96131" tIns="48065" rIns="96131" bIns="48065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Student Name</a:t>
            </a:r>
          </a:p>
          <a:p>
            <a:pPr algn="r"/>
            <a:r>
              <a:rPr lang="en-US" sz="24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University of Utah</a:t>
            </a:r>
          </a:p>
          <a:p>
            <a:pPr algn="r"/>
            <a:r>
              <a:rPr lang="en-US" sz="24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Department Name</a:t>
            </a:r>
          </a:p>
          <a:p>
            <a:pPr algn="r"/>
            <a:r>
              <a:rPr lang="en-US" sz="24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Email</a:t>
            </a:r>
          </a:p>
        </p:txBody>
      </p:sp>
      <p:pic>
        <p:nvPicPr>
          <p:cNvPr id="18" name="Picture 17" descr="anna_work_profile.tif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88439" y="30526074"/>
            <a:ext cx="1118863" cy="1515728"/>
          </a:xfrm>
          <a:prstGeom prst="rect">
            <a:avLst/>
          </a:prstGeom>
        </p:spPr>
      </p:pic>
      <p:pic>
        <p:nvPicPr>
          <p:cNvPr id="23" name="Picture 22" descr="IMG_8233.tif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60682" y="22530017"/>
            <a:ext cx="4822469" cy="4255178"/>
          </a:xfrm>
          <a:prstGeom prst="rect">
            <a:avLst/>
          </a:prstGeom>
        </p:spPr>
      </p:pic>
      <p:pic>
        <p:nvPicPr>
          <p:cNvPr id="24" name="Picture 23" descr="IMG_8227.ti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25094" y="22530018"/>
            <a:ext cx="6383371" cy="4255580"/>
          </a:xfrm>
          <a:prstGeom prst="rect">
            <a:avLst/>
          </a:prstGeom>
        </p:spPr>
      </p:pic>
      <p:pic>
        <p:nvPicPr>
          <p:cNvPr id="25" name="Picture 24" descr="IMG_8246.tif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6920" y="22530017"/>
            <a:ext cx="6383371" cy="4255581"/>
          </a:xfrm>
          <a:prstGeom prst="rect">
            <a:avLst/>
          </a:prstGeom>
        </p:spPr>
      </p:pic>
      <p:pic>
        <p:nvPicPr>
          <p:cNvPr id="26" name="Picture 25" descr="Education graph.ai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13" t="3211" r="9309" b="33500"/>
          <a:stretch/>
        </p:blipFill>
        <p:spPr>
          <a:xfrm>
            <a:off x="33436549" y="8887689"/>
            <a:ext cx="8651893" cy="859164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7" name="Rectangle 26"/>
          <p:cNvSpPr/>
          <p:nvPr/>
        </p:nvSpPr>
        <p:spPr>
          <a:xfrm>
            <a:off x="11238321" y="29470437"/>
            <a:ext cx="32691359" cy="627959"/>
          </a:xfrm>
          <a:prstGeom prst="rect">
            <a:avLst/>
          </a:prstGeom>
          <a:solidFill>
            <a:srgbClr val="AD00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131" tIns="48065" rIns="96131" bIns="48065" rtlCol="0" anchor="ctr"/>
          <a:lstStyle/>
          <a:p>
            <a:pPr algn="ctr"/>
            <a:endParaRPr lang="en-US">
              <a:solidFill>
                <a:srgbClr val="082954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29470906"/>
            <a:ext cx="1465302" cy="627959"/>
          </a:xfrm>
          <a:prstGeom prst="rect">
            <a:avLst/>
          </a:prstGeom>
          <a:solidFill>
            <a:srgbClr val="AD00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131" tIns="48065" rIns="96131" bIns="48065" rtlCol="0" anchor="ctr"/>
          <a:lstStyle/>
          <a:p>
            <a:pPr algn="ctr"/>
            <a:endParaRPr lang="en-US">
              <a:solidFill>
                <a:srgbClr val="082954"/>
              </a:solidFill>
            </a:endParaRPr>
          </a:p>
        </p:txBody>
      </p:sp>
      <p:pic>
        <p:nvPicPr>
          <p:cNvPr id="20" name="Picture 19" descr="univeristy of utah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639" y="28695459"/>
            <a:ext cx="8766774" cy="228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02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8172654"/>
            <a:ext cx="43929679" cy="2474574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929819" y="28683955"/>
            <a:ext cx="8919225" cy="2789127"/>
          </a:xfrm>
          <a:prstGeom prst="rect">
            <a:avLst/>
          </a:prstGeom>
          <a:solidFill>
            <a:srgbClr val="AD00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131" tIns="48065" rIns="96131" bIns="48065" rtlCol="0" anchor="ctr"/>
          <a:lstStyle/>
          <a:p>
            <a:pPr algn="ctr"/>
            <a:endParaRPr lang="en-US">
              <a:solidFill>
                <a:srgbClr val="082954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239933"/>
            <a:ext cx="43929679" cy="1932721"/>
          </a:xfrm>
          <a:prstGeom prst="rect">
            <a:avLst/>
          </a:prstGeom>
          <a:solidFill>
            <a:srgbClr val="AD00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131" tIns="48065" rIns="96131" bIns="48065" rtlCol="0" anchor="ctr"/>
          <a:lstStyle/>
          <a:p>
            <a:pPr algn="ctr"/>
            <a:endParaRPr lang="en-US">
              <a:solidFill>
                <a:srgbClr val="08295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9820" y="11364499"/>
            <a:ext cx="8799593" cy="13726838"/>
          </a:xfrm>
          <a:prstGeom prst="rect">
            <a:avLst/>
          </a:prstGeom>
          <a:solidFill>
            <a:srgbClr val="F2F2F2"/>
          </a:solidFill>
          <a:ln>
            <a:solidFill>
              <a:schemeClr val="accent2"/>
            </a:solidFill>
          </a:ln>
        </p:spPr>
        <p:txBody>
          <a:bodyPr wrap="square" lIns="457200" tIns="457200" rIns="457200" bIns="457200" rtlCol="0">
            <a:spAutoFit/>
          </a:bodyPr>
          <a:lstStyle/>
          <a:p>
            <a:r>
              <a:rPr lang="en-US" sz="3200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Lor</a:t>
            </a:r>
            <a:r>
              <a:rPr lang="en-US" sz="32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min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eum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facestiat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.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Voluptur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rem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ius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quiatis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molorum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hicimus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apicim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quate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re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dem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aut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qui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nimus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sunt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utaspellab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idererum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quatus</a:t>
            </a:r>
            <a:r>
              <a:rPr lang="en-US" sz="32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.</a:t>
            </a:r>
          </a:p>
          <a:p>
            <a:endParaRPr lang="en-US" sz="3200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r>
              <a:rPr lang="en-US" sz="3200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pliquis</a:t>
            </a:r>
            <a:r>
              <a:rPr lang="en-US" sz="32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doluptasi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ne se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sim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evel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ius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quid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quunt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volupta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tiundistrume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atibus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vid min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rehendae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nobis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doluptatur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sumquis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vel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id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quossent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vit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omni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quodis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quam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aut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doloreped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cus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,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volupta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solore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lab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iducil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int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ressinulpa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a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corerion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non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plandia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coribeate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paritatem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faceper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estendit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maxim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audae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et,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isque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consed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magnia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nissitatet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eum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,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est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il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enim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nitate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ra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nos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acite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pariatur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res dolor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aliqui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to et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dolut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preicimpor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am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volest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, sit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apit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eaque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et, tem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lacea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nestectorero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vel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ium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volores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sim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faciati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te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erchit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harum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eaquiduntia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quas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atus</a:t>
            </a:r>
            <a:r>
              <a:rPr lang="en-US" sz="32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.</a:t>
            </a:r>
          </a:p>
          <a:p>
            <a:endParaRPr lang="en-US" sz="3200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Aliqui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offici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cuptas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explit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dolorem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deliam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as qui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conectatis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rempossi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ulparitiat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ut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exceris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porendi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velit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delluptaqui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omnis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dolut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mil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etur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aut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apis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nonsequi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odition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sequibusam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quianim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re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minciis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moditatem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ipsam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voloruptae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mint,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occae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.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Ita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quibus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expelit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licimus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,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sa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apit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quodis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maxim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simolup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taerernam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harchicid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ento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vidipiet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eum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reritas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doluptas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aut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alic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te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volor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accum</a:t>
            </a:r>
            <a:endParaRPr lang="en-US" sz="3200" dirty="0" smtClean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5303" y="1064250"/>
            <a:ext cx="27643098" cy="4098164"/>
          </a:xfrm>
          <a:prstGeom prst="rect">
            <a:avLst/>
          </a:prstGeom>
          <a:noFill/>
        </p:spPr>
        <p:txBody>
          <a:bodyPr wrap="square" lIns="96131" tIns="48065" rIns="96131" bIns="48065" rtlCol="0">
            <a:spAutoFit/>
          </a:bodyPr>
          <a:lstStyle/>
          <a:p>
            <a:r>
              <a:rPr lang="en-US" sz="13000" dirty="0">
                <a:solidFill>
                  <a:srgbClr val="000000"/>
                </a:solidFill>
              </a:rPr>
              <a:t>Four-column format utilizing boxed </a:t>
            </a:r>
            <a:r>
              <a:rPr lang="en-US" sz="13000" dirty="0" smtClean="0">
                <a:solidFill>
                  <a:srgbClr val="000000"/>
                </a:solidFill>
              </a:rPr>
              <a:t>text </a:t>
            </a:r>
          </a:p>
          <a:p>
            <a:r>
              <a:rPr lang="en-US" sz="13000" dirty="0" smtClean="0">
                <a:solidFill>
                  <a:srgbClr val="000000"/>
                </a:solidFill>
              </a:rPr>
              <a:t>and </a:t>
            </a:r>
            <a:r>
              <a:rPr lang="en-US" sz="13000" dirty="0">
                <a:solidFill>
                  <a:srgbClr val="000000"/>
                </a:solidFill>
              </a:rPr>
              <a:t>integrated color scheme</a:t>
            </a:r>
            <a:endParaRPr lang="en-US" sz="13000" baseline="300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5301" y="6687460"/>
            <a:ext cx="41042001" cy="989621"/>
          </a:xfrm>
          <a:prstGeom prst="rect">
            <a:avLst/>
          </a:prstGeom>
          <a:noFill/>
        </p:spPr>
        <p:txBody>
          <a:bodyPr wrap="square" lIns="96131" tIns="48065" rIns="96131" bIns="48065" rtlCol="0">
            <a:spAutoFit/>
          </a:bodyPr>
          <a:lstStyle/>
          <a:p>
            <a:r>
              <a:rPr lang="en-US" sz="5800" dirty="0" smtClean="0">
                <a:solidFill>
                  <a:schemeClr val="bg1"/>
                </a:solidFill>
              </a:rPr>
              <a:t>Student Name, </a:t>
            </a:r>
            <a:r>
              <a:rPr lang="en-US" sz="4800" i="1" dirty="0" smtClean="0">
                <a:solidFill>
                  <a:schemeClr val="bg1"/>
                </a:solidFill>
              </a:rPr>
              <a:t>University of Utah</a:t>
            </a:r>
            <a:r>
              <a:rPr lang="en-US" sz="5800" dirty="0" smtClean="0">
                <a:solidFill>
                  <a:schemeClr val="bg1"/>
                </a:solidFill>
              </a:rPr>
              <a:t>|   Student or faculty, </a:t>
            </a:r>
            <a:r>
              <a:rPr lang="en-US" sz="4800" i="1" dirty="0" smtClean="0">
                <a:solidFill>
                  <a:schemeClr val="bg1"/>
                </a:solidFill>
              </a:rPr>
              <a:t>University of Utah</a:t>
            </a:r>
            <a:endParaRPr lang="en-US" sz="4800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47228" y="11390105"/>
            <a:ext cx="9486266" cy="7817524"/>
          </a:xfrm>
          <a:prstGeom prst="rect">
            <a:avLst/>
          </a:prstGeom>
          <a:solidFill>
            <a:srgbClr val="F2F2F2"/>
          </a:solidFill>
          <a:ln>
            <a:solidFill>
              <a:srgbClr val="8A979A"/>
            </a:solidFill>
          </a:ln>
        </p:spPr>
        <p:txBody>
          <a:bodyPr wrap="square" lIns="457200" tIns="457200" rIns="457200" bIns="457200" rtlCol="0">
            <a:spAutoFit/>
          </a:bodyPr>
          <a:lstStyle/>
          <a:p>
            <a:r>
              <a:rPr lang="en-US" sz="3200" dirty="0" err="1" smtClean="0"/>
              <a:t>Em</a:t>
            </a:r>
            <a:r>
              <a:rPr lang="en-US" sz="3200" dirty="0" smtClean="0"/>
              <a:t> </a:t>
            </a:r>
            <a:r>
              <a:rPr lang="en-US" sz="3200" dirty="0" err="1"/>
              <a:t>restrum</a:t>
            </a:r>
            <a:r>
              <a:rPr lang="en-US" sz="3200" dirty="0"/>
              <a:t> </a:t>
            </a:r>
            <a:r>
              <a:rPr lang="en-US" sz="3200" dirty="0" err="1"/>
              <a:t>aut</a:t>
            </a:r>
            <a:r>
              <a:rPr lang="en-US" sz="3200" dirty="0"/>
              <a:t> qui </a:t>
            </a:r>
            <a:r>
              <a:rPr lang="en-US" sz="3200" dirty="0" err="1"/>
              <a:t>aut</a:t>
            </a:r>
            <a:r>
              <a:rPr lang="en-US" sz="3200" dirty="0"/>
              <a:t> </a:t>
            </a:r>
            <a:r>
              <a:rPr lang="en-US" sz="3200" dirty="0" err="1"/>
              <a:t>exceptas</a:t>
            </a:r>
            <a:r>
              <a:rPr lang="en-US" sz="3200" dirty="0"/>
              <a:t> as </a:t>
            </a:r>
            <a:r>
              <a:rPr lang="en-US" sz="3200" dirty="0" err="1"/>
              <a:t>ut</a:t>
            </a:r>
            <a:r>
              <a:rPr lang="en-US" sz="3200" dirty="0"/>
              <a:t> et </a:t>
            </a:r>
            <a:r>
              <a:rPr lang="en-US" sz="3200" dirty="0" err="1"/>
              <a:t>lat</a:t>
            </a:r>
            <a:r>
              <a:rPr lang="en-US" sz="3200" dirty="0"/>
              <a:t> </a:t>
            </a:r>
            <a:r>
              <a:rPr lang="en-US" sz="3200" dirty="0" err="1"/>
              <a:t>quiatqui</a:t>
            </a:r>
            <a:r>
              <a:rPr lang="en-US" sz="3200" dirty="0"/>
              <a:t> </a:t>
            </a:r>
            <a:r>
              <a:rPr lang="en-US" sz="3200" dirty="0" err="1"/>
              <a:t>dolorem</a:t>
            </a:r>
            <a:r>
              <a:rPr lang="en-US" sz="3200" dirty="0"/>
              <a:t> </a:t>
            </a:r>
            <a:r>
              <a:rPr lang="en-US" sz="3200" dirty="0" err="1"/>
              <a:t>aut</a:t>
            </a:r>
            <a:r>
              <a:rPr lang="en-US" sz="3200" dirty="0"/>
              <a:t> </a:t>
            </a:r>
            <a:r>
              <a:rPr lang="en-US" sz="3200" dirty="0" err="1"/>
              <a:t>laut</a:t>
            </a:r>
            <a:r>
              <a:rPr lang="en-US" sz="3200" dirty="0"/>
              <a:t> </a:t>
            </a:r>
            <a:r>
              <a:rPr lang="en-US" sz="3200" dirty="0" err="1"/>
              <a:t>aspella</a:t>
            </a:r>
            <a:r>
              <a:rPr lang="en-US" sz="3200" dirty="0"/>
              <a:t> </a:t>
            </a:r>
            <a:r>
              <a:rPr lang="en-US" sz="3200" dirty="0" err="1"/>
              <a:t>ab</a:t>
            </a:r>
            <a:r>
              <a:rPr lang="en-US" sz="3200" dirty="0"/>
              <a:t> </a:t>
            </a:r>
            <a:r>
              <a:rPr lang="en-US" sz="3200" dirty="0" err="1"/>
              <a:t>ipienih</a:t>
            </a:r>
            <a:r>
              <a:rPr lang="en-US" sz="3200" dirty="0"/>
              <a:t> </a:t>
            </a:r>
            <a:r>
              <a:rPr lang="en-US" sz="3200" dirty="0" err="1"/>
              <a:t>illaut</a:t>
            </a:r>
            <a:r>
              <a:rPr lang="en-US" sz="3200" dirty="0"/>
              <a:t> </a:t>
            </a:r>
            <a:r>
              <a:rPr lang="en-US" sz="3200" dirty="0" err="1"/>
              <a:t>velia</a:t>
            </a:r>
            <a:r>
              <a:rPr lang="en-US" sz="3200" dirty="0"/>
              <a:t> </a:t>
            </a:r>
            <a:r>
              <a:rPr lang="en-US" sz="3200" dirty="0" err="1"/>
              <a:t>es</a:t>
            </a:r>
            <a:r>
              <a:rPr lang="en-US" sz="3200" dirty="0"/>
              <a:t> </a:t>
            </a:r>
            <a:r>
              <a:rPr lang="en-US" sz="3200" dirty="0" err="1"/>
              <a:t>quatur</a:t>
            </a:r>
            <a:r>
              <a:rPr lang="en-US" sz="3200" dirty="0"/>
              <a:t> as </a:t>
            </a:r>
            <a:r>
              <a:rPr lang="en-US" sz="3200" dirty="0" err="1"/>
              <a:t>voluptatiis</a:t>
            </a:r>
            <a:r>
              <a:rPr lang="en-US" sz="3200" dirty="0"/>
              <a:t> sin </a:t>
            </a:r>
            <a:r>
              <a:rPr lang="en-US" sz="3200" dirty="0" err="1"/>
              <a:t>poreiur</a:t>
            </a:r>
            <a:r>
              <a:rPr lang="en-US" sz="3200" dirty="0"/>
              <a:t> </a:t>
            </a:r>
            <a:r>
              <a:rPr lang="en-US" sz="3200" dirty="0" err="1"/>
              <a:t>si</a:t>
            </a:r>
            <a:r>
              <a:rPr lang="en-US" sz="3200" dirty="0"/>
              <a:t> con </a:t>
            </a:r>
            <a:r>
              <a:rPr lang="en-US" sz="3200" dirty="0" err="1"/>
              <a:t>repudit</a:t>
            </a:r>
            <a:r>
              <a:rPr lang="en-US" sz="3200" dirty="0"/>
              <a:t> </a:t>
            </a:r>
            <a:r>
              <a:rPr lang="en-US" sz="3200" dirty="0" err="1"/>
              <a:t>inum</a:t>
            </a:r>
            <a:r>
              <a:rPr lang="en-US" sz="3200" dirty="0"/>
              <a:t> </a:t>
            </a:r>
            <a:r>
              <a:rPr lang="en-US" sz="3200" dirty="0" err="1"/>
              <a:t>inim</a:t>
            </a:r>
            <a:r>
              <a:rPr lang="en-US" sz="3200" dirty="0"/>
              <a:t> rem </a:t>
            </a:r>
            <a:r>
              <a:rPr lang="en-US" sz="3200" dirty="0" err="1"/>
              <a:t>vernati</a:t>
            </a:r>
            <a:r>
              <a:rPr lang="en-US" sz="3200" dirty="0"/>
              <a:t> </a:t>
            </a:r>
            <a:r>
              <a:rPr lang="en-US" sz="3200" dirty="0" err="1"/>
              <a:t>untemo</a:t>
            </a:r>
            <a:r>
              <a:rPr lang="en-US" sz="3200" dirty="0"/>
              <a:t> </a:t>
            </a:r>
            <a:r>
              <a:rPr lang="en-US" sz="3200" dirty="0" err="1"/>
              <a:t>es</a:t>
            </a:r>
            <a:r>
              <a:rPr lang="en-US" sz="3200" dirty="0"/>
              <a:t> </a:t>
            </a:r>
            <a:r>
              <a:rPr lang="en-US" sz="3200" dirty="0" err="1"/>
              <a:t>aut</a:t>
            </a:r>
            <a:r>
              <a:rPr lang="en-US" sz="3200" dirty="0"/>
              <a:t> re </a:t>
            </a:r>
            <a:r>
              <a:rPr lang="en-US" sz="3200" dirty="0" err="1"/>
              <a:t>explit</a:t>
            </a:r>
            <a:r>
              <a:rPr lang="en-US" sz="3200" dirty="0"/>
              <a:t>, </a:t>
            </a:r>
            <a:r>
              <a:rPr lang="en-US" sz="3200" dirty="0" err="1"/>
              <a:t>volorro</a:t>
            </a:r>
            <a:r>
              <a:rPr lang="en-US" sz="3200" dirty="0"/>
              <a:t> </a:t>
            </a:r>
            <a:r>
              <a:rPr lang="en-US" sz="3200" dirty="0" err="1"/>
              <a:t>molore</a:t>
            </a:r>
            <a:r>
              <a:rPr lang="en-US" sz="3200" dirty="0"/>
              <a:t> </a:t>
            </a:r>
            <a:r>
              <a:rPr lang="en-US" sz="3200" dirty="0" err="1"/>
              <a:t>officit</a:t>
            </a:r>
            <a:r>
              <a:rPr lang="en-US" sz="3200" dirty="0"/>
              <a:t> </a:t>
            </a:r>
            <a:r>
              <a:rPr lang="en-US" sz="3200" dirty="0" err="1"/>
              <a:t>faccusam</a:t>
            </a:r>
            <a:r>
              <a:rPr lang="en-US" sz="3200" dirty="0"/>
              <a:t>, id mod </a:t>
            </a:r>
            <a:r>
              <a:rPr lang="en-US" sz="3200" dirty="0" err="1"/>
              <a:t>molorrore</a:t>
            </a:r>
            <a:r>
              <a:rPr lang="en-US" sz="3200" dirty="0"/>
              <a:t> most </a:t>
            </a:r>
            <a:r>
              <a:rPr lang="en-US" sz="3200" dirty="0" err="1"/>
              <a:t>maio</a:t>
            </a:r>
            <a:r>
              <a:rPr lang="en-US" sz="3200" dirty="0"/>
              <a:t>. 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Nam </a:t>
            </a:r>
            <a:r>
              <a:rPr lang="en-US" sz="3200" dirty="0" err="1"/>
              <a:t>ipiendis</a:t>
            </a:r>
            <a:r>
              <a:rPr lang="en-US" sz="3200" dirty="0"/>
              <a:t> </a:t>
            </a:r>
            <a:r>
              <a:rPr lang="en-US" sz="3200" dirty="0" err="1"/>
              <a:t>est</a:t>
            </a:r>
            <a:r>
              <a:rPr lang="en-US" sz="3200" dirty="0"/>
              <a:t> </a:t>
            </a:r>
            <a:r>
              <a:rPr lang="en-US" sz="3200" dirty="0" err="1"/>
              <a:t>resto</a:t>
            </a:r>
            <a:r>
              <a:rPr lang="en-US" sz="3200" dirty="0"/>
              <a:t> </a:t>
            </a:r>
            <a:r>
              <a:rPr lang="en-US" sz="3200" dirty="0" err="1"/>
              <a:t>maiorepro</a:t>
            </a:r>
            <a:r>
              <a:rPr lang="en-US" sz="3200" dirty="0"/>
              <a:t> </a:t>
            </a:r>
            <a:r>
              <a:rPr lang="en-US" sz="3200" dirty="0" err="1"/>
              <a:t>demolore</a:t>
            </a:r>
            <a:r>
              <a:rPr lang="en-US" sz="3200" dirty="0"/>
              <a:t> </a:t>
            </a:r>
            <a:r>
              <a:rPr lang="en-US" sz="3200" dirty="0" err="1"/>
              <a:t>ni</a:t>
            </a:r>
            <a:r>
              <a:rPr lang="en-US" sz="3200" dirty="0"/>
              <a:t> </a:t>
            </a:r>
            <a:r>
              <a:rPr lang="en-US" sz="3200" dirty="0" err="1"/>
              <a:t>si</a:t>
            </a:r>
            <a:r>
              <a:rPr lang="en-US" sz="3200" dirty="0"/>
              <a:t> </a:t>
            </a:r>
            <a:r>
              <a:rPr lang="en-US" sz="3200" dirty="0" err="1"/>
              <a:t>auda</a:t>
            </a:r>
            <a:r>
              <a:rPr lang="en-US" sz="3200" dirty="0"/>
              <a:t> </a:t>
            </a:r>
            <a:r>
              <a:rPr lang="en-US" sz="3200" dirty="0" err="1"/>
              <a:t>volo</a:t>
            </a:r>
            <a:r>
              <a:rPr lang="en-US" sz="3200" dirty="0"/>
              <a:t> </a:t>
            </a:r>
            <a:r>
              <a:rPr lang="en-US" sz="3200" dirty="0" err="1"/>
              <a:t>volutat</a:t>
            </a:r>
            <a:r>
              <a:rPr lang="en-US" sz="3200" dirty="0"/>
              <a:t> </a:t>
            </a:r>
            <a:r>
              <a:rPr lang="en-US" sz="3200" dirty="0" err="1"/>
              <a:t>atiur</a:t>
            </a:r>
            <a:r>
              <a:rPr lang="en-US" sz="3200" dirty="0" smtClean="0"/>
              <a:t>? </a:t>
            </a:r>
            <a:r>
              <a:rPr lang="en-US" sz="3200" dirty="0" err="1" smtClean="0"/>
              <a:t>Borrorum</a:t>
            </a:r>
            <a:r>
              <a:rPr lang="en-US" sz="3200" dirty="0" smtClean="0"/>
              <a:t> </a:t>
            </a:r>
            <a:r>
              <a:rPr lang="en-US" sz="3200" dirty="0" err="1"/>
              <a:t>quis</a:t>
            </a:r>
            <a:r>
              <a:rPr lang="en-US" sz="3200" dirty="0"/>
              <a:t> re </a:t>
            </a:r>
            <a:r>
              <a:rPr lang="en-US" sz="3200" dirty="0" err="1"/>
              <a:t>rerro</a:t>
            </a:r>
            <a:r>
              <a:rPr lang="en-US" sz="3200" dirty="0"/>
              <a:t> </a:t>
            </a:r>
            <a:r>
              <a:rPr lang="en-US" sz="3200" dirty="0" err="1"/>
              <a:t>quame</a:t>
            </a:r>
            <a:r>
              <a:rPr lang="en-US" sz="3200" dirty="0"/>
              <a:t> </a:t>
            </a:r>
            <a:r>
              <a:rPr lang="en-US" sz="3200" dirty="0" err="1"/>
              <a:t>corum</a:t>
            </a:r>
            <a:r>
              <a:rPr lang="en-US" sz="3200" dirty="0"/>
              <a:t> </a:t>
            </a:r>
            <a:r>
              <a:rPr lang="en-US" sz="3200" dirty="0" err="1"/>
              <a:t>quaspe</a:t>
            </a:r>
            <a:r>
              <a:rPr lang="en-US" sz="3200" dirty="0"/>
              <a:t> net ant et rem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eritatiunte</a:t>
            </a:r>
            <a:r>
              <a:rPr lang="en-US" sz="3200" dirty="0"/>
              <a:t> </a:t>
            </a:r>
            <a:r>
              <a:rPr lang="en-US" sz="3200" dirty="0" err="1"/>
              <a:t>nobisci</a:t>
            </a:r>
            <a:r>
              <a:rPr lang="en-US" sz="3200" dirty="0"/>
              <a:t> </a:t>
            </a:r>
            <a:r>
              <a:rPr lang="en-US" sz="3200" dirty="0" err="1"/>
              <a:t>pissendempos</a:t>
            </a:r>
            <a:r>
              <a:rPr lang="en-US" sz="3200" dirty="0"/>
              <a:t> </a:t>
            </a:r>
            <a:r>
              <a:rPr lang="en-US" sz="3200" dirty="0" err="1"/>
              <a:t>estium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adioresequi</a:t>
            </a:r>
            <a:r>
              <a:rPr lang="en-US" sz="3200" dirty="0"/>
              <a:t> tem qui </a:t>
            </a:r>
            <a:r>
              <a:rPr lang="en-US" sz="3200" dirty="0" err="1"/>
              <a:t>impos</a:t>
            </a:r>
            <a:r>
              <a:rPr lang="en-US" sz="3200" dirty="0"/>
              <a:t> del </a:t>
            </a:r>
            <a:r>
              <a:rPr lang="en-US" sz="3200" dirty="0" err="1"/>
              <a:t>im</a:t>
            </a:r>
            <a:r>
              <a:rPr lang="en-US" sz="3200" dirty="0"/>
              <a:t> </a:t>
            </a:r>
            <a:r>
              <a:rPr lang="en-US" sz="3200" dirty="0" err="1"/>
              <a:t>fuga</a:t>
            </a:r>
            <a:r>
              <a:rPr lang="en-US" sz="3200" dirty="0"/>
              <a:t>. </a:t>
            </a:r>
            <a:r>
              <a:rPr lang="en-US" sz="3200" dirty="0" err="1"/>
              <a:t>Undiorrovidi</a:t>
            </a:r>
            <a:r>
              <a:rPr lang="en-US" sz="3200" dirty="0"/>
              <a:t> </a:t>
            </a:r>
            <a:r>
              <a:rPr lang="en-US" sz="3200" dirty="0" err="1"/>
              <a:t>iuri</a:t>
            </a:r>
            <a:r>
              <a:rPr lang="en-US" sz="3200" dirty="0"/>
              <a:t> </a:t>
            </a:r>
            <a:r>
              <a:rPr lang="en-US" sz="3200" dirty="0" err="1"/>
              <a:t>deriatquas</a:t>
            </a:r>
            <a:r>
              <a:rPr lang="en-US" sz="3200" dirty="0"/>
              <a:t> </a:t>
            </a:r>
            <a:r>
              <a:rPr lang="en-US" sz="3200" dirty="0" err="1"/>
              <a:t>aut</a:t>
            </a:r>
            <a:r>
              <a:rPr lang="en-US" sz="3200" dirty="0"/>
              <a:t> </a:t>
            </a:r>
            <a:r>
              <a:rPr lang="en-US" sz="3200" dirty="0" err="1"/>
              <a:t>aut</a:t>
            </a:r>
            <a:r>
              <a:rPr lang="en-US" sz="3200" dirty="0"/>
              <a:t> </a:t>
            </a:r>
            <a:r>
              <a:rPr lang="en-US" sz="3200" dirty="0" err="1"/>
              <a:t>minvellab</a:t>
            </a:r>
            <a:r>
              <a:rPr lang="en-US" sz="3200" dirty="0"/>
              <a:t> </a:t>
            </a:r>
            <a:r>
              <a:rPr lang="en-US" sz="3200" dirty="0" err="1"/>
              <a:t>ipitet</a:t>
            </a:r>
            <a:r>
              <a:rPr lang="en-US" sz="3200" dirty="0"/>
              <a:t> </a:t>
            </a:r>
            <a:r>
              <a:rPr lang="en-US" sz="3200" dirty="0" err="1"/>
              <a:t>quatemq</a:t>
            </a:r>
            <a:r>
              <a:rPr lang="en-US" sz="3200" dirty="0"/>
              <a:t> </a:t>
            </a:r>
            <a:r>
              <a:rPr lang="en-US" sz="3200" dirty="0" err="1" smtClean="0"/>
              <a:t>uiaeprat</a:t>
            </a:r>
            <a:r>
              <a:rPr lang="en-US" sz="3200" dirty="0" smtClean="0"/>
              <a:t>. </a:t>
            </a:r>
            <a:r>
              <a:rPr lang="en-US" sz="3200" dirty="0" err="1" smtClean="0"/>
              <a:t>Orrorecae</a:t>
            </a:r>
            <a:r>
              <a:rPr lang="en-US" sz="3200" dirty="0" smtClean="0"/>
              <a:t> </a:t>
            </a:r>
            <a:r>
              <a:rPr lang="en-US" sz="3200" dirty="0" err="1"/>
              <a:t>officto</a:t>
            </a:r>
            <a:r>
              <a:rPr lang="en-US" sz="3200" dirty="0"/>
              <a:t> </a:t>
            </a:r>
            <a:r>
              <a:rPr lang="en-US" sz="3200" dirty="0" err="1" smtClean="0"/>
              <a:t>moditatior</a:t>
            </a:r>
            <a:endParaRPr lang="en-US" sz="3400" dirty="0"/>
          </a:p>
        </p:txBody>
      </p:sp>
      <p:sp>
        <p:nvSpPr>
          <p:cNvPr id="8" name="TextBox 7"/>
          <p:cNvSpPr txBox="1"/>
          <p:nvPr/>
        </p:nvSpPr>
        <p:spPr>
          <a:xfrm>
            <a:off x="22427825" y="11390104"/>
            <a:ext cx="9486266" cy="78175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A979A"/>
            </a:solidFill>
          </a:ln>
        </p:spPr>
        <p:txBody>
          <a:bodyPr wrap="square" lIns="457200" tIns="457200" rIns="457200" bIns="457200" rtlCol="0">
            <a:spAutoFit/>
          </a:bodyPr>
          <a:lstStyle/>
          <a:p>
            <a:r>
              <a:rPr lang="en-US" sz="3200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Em</a:t>
            </a:r>
            <a:r>
              <a:rPr lang="en-US" sz="32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restrum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aut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qui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aut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exceptas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as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ut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et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lat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quiatqui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dolorem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aut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laut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aspella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ab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ipienih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illaut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velia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quatur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as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voluptatiis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sin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poreiur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si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con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repudit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inum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inim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rem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vernati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untemo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aut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re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explit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,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volorro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molore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officit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faccusam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, id mod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molorrore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most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maio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. </a:t>
            </a:r>
            <a:endParaRPr lang="en-US" sz="3200" dirty="0" smtClean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endParaRPr lang="en-US" sz="3200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Nam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ipiendis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est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resto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maiorepro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demolore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ni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si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auda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volo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volutat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atiur</a:t>
            </a:r>
            <a:r>
              <a:rPr lang="en-US" sz="32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? </a:t>
            </a:r>
            <a:r>
              <a:rPr lang="en-US" sz="3200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Borrorum</a:t>
            </a:r>
            <a:r>
              <a:rPr lang="en-US" sz="32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quis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re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rerro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quame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corum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quaspe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net ant et rem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quis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eritatiunte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nobisci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pissendempos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estium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ut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adioresequi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tem qui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impos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del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im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fuga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.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Undiorrovidi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iuri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deriatquas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aut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aut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minvellab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ipitet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quatemq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uiaeprat</a:t>
            </a:r>
            <a:r>
              <a:rPr lang="en-US" sz="32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.</a:t>
            </a:r>
            <a:endParaRPr lang="en-US" sz="3200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020208" y="22103358"/>
            <a:ext cx="9487094" cy="5355312"/>
          </a:xfrm>
          <a:prstGeom prst="rect">
            <a:avLst/>
          </a:prstGeom>
          <a:solidFill>
            <a:srgbClr val="F2F2F2"/>
          </a:solidFill>
          <a:ln>
            <a:solidFill>
              <a:srgbClr val="8A979A"/>
            </a:solidFill>
          </a:ln>
        </p:spPr>
        <p:txBody>
          <a:bodyPr wrap="square" lIns="457200" tIns="457200" rIns="457200" bIns="457200" rtlCol="0">
            <a:spAutoFit/>
          </a:bodyPr>
          <a:lstStyle/>
          <a:p>
            <a:r>
              <a:rPr lang="en-US" sz="3200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Minvell</a:t>
            </a:r>
            <a:r>
              <a:rPr lang="en-US" sz="32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ibusae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eserum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dolorenes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et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ut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ut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eost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auditistias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ea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custiis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aut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imos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ad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quis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prorepra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vit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as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quunda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poritatur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ab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ius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nimus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et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accus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sam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,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sequi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volorpores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dolorae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provide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conest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, tem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expella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udicient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ape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odicab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incte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volendi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gentemo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luptassum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eum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reriscitae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entem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ium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adit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velitaspedis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quaerna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endParaRPr lang="en-US" sz="3200" dirty="0" smtClean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endParaRPr lang="en-US" sz="3200" dirty="0" err="1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r>
              <a:rPr lang="en-US" sz="3200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Tiasperatest</a:t>
            </a:r>
            <a:r>
              <a:rPr lang="en-US" sz="32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reremquates</a:t>
            </a:r>
            <a:r>
              <a:rPr lang="en-US" sz="32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ex </a:t>
            </a:r>
            <a:r>
              <a:rPr lang="en-US" sz="3200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eum</a:t>
            </a:r>
            <a:endParaRPr lang="en-US" sz="3400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9820" y="25781674"/>
            <a:ext cx="8799593" cy="2189949"/>
          </a:xfrm>
          <a:prstGeom prst="rect">
            <a:avLst/>
          </a:prstGeom>
          <a:noFill/>
        </p:spPr>
        <p:txBody>
          <a:bodyPr wrap="square" lIns="96131" tIns="48065" rIns="96131" bIns="48065" rtlCol="0">
            <a:spAutoFit/>
          </a:bodyPr>
          <a:lstStyle/>
          <a:p>
            <a:r>
              <a:rPr lang="en-US" sz="3400" dirty="0" smtClean="0"/>
              <a:t>Study conducted with funding from a U of U Undergraduate Research and Creative Opportunity Grant and lab assistance from the U of U Department of Biology. </a:t>
            </a:r>
            <a:endParaRPr lang="en-US" sz="21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1747228" y="19787188"/>
            <a:ext cx="12980713" cy="866510"/>
          </a:xfrm>
          <a:prstGeom prst="rect">
            <a:avLst/>
          </a:prstGeom>
          <a:noFill/>
        </p:spPr>
        <p:txBody>
          <a:bodyPr wrap="square" lIns="96131" tIns="48065" rIns="96131" bIns="48065" rtlCol="0">
            <a:spAutoFit/>
          </a:bodyPr>
          <a:lstStyle/>
          <a:p>
            <a:r>
              <a:rPr lang="en-US" sz="5000" b="1" dirty="0">
                <a:solidFill>
                  <a:srgbClr val="000000"/>
                </a:solidFill>
              </a:rPr>
              <a:t>Figure </a:t>
            </a:r>
            <a:r>
              <a:rPr lang="en-US" sz="5000" b="1" dirty="0" smtClean="0">
                <a:solidFill>
                  <a:srgbClr val="000000"/>
                </a:solidFill>
              </a:rPr>
              <a:t>1 </a:t>
            </a:r>
            <a:r>
              <a:rPr lang="en-US" sz="5000" dirty="0" smtClean="0">
                <a:solidFill>
                  <a:srgbClr val="000000"/>
                </a:solidFill>
              </a:rPr>
              <a:t>– Make these visuals your focal points</a:t>
            </a:r>
            <a:endParaRPr lang="en-US" sz="5000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461949" y="9327522"/>
            <a:ext cx="8651893" cy="1635952"/>
          </a:xfrm>
          <a:prstGeom prst="rect">
            <a:avLst/>
          </a:prstGeom>
        </p:spPr>
        <p:txBody>
          <a:bodyPr wrap="square" lIns="96131" tIns="48065" rIns="96131" bIns="48065">
            <a:spAutoFit/>
          </a:bodyPr>
          <a:lstStyle/>
          <a:p>
            <a:r>
              <a:rPr lang="en-US" sz="5000" b="1" dirty="0">
                <a:solidFill>
                  <a:srgbClr val="000000"/>
                </a:solidFill>
              </a:rPr>
              <a:t>Figure </a:t>
            </a:r>
            <a:r>
              <a:rPr lang="en-US" sz="5000" b="1" dirty="0" smtClean="0">
                <a:solidFill>
                  <a:srgbClr val="000000"/>
                </a:solidFill>
              </a:rPr>
              <a:t>2 </a:t>
            </a:r>
            <a:r>
              <a:rPr lang="en-US" sz="5000" dirty="0" smtClean="0">
                <a:solidFill>
                  <a:srgbClr val="000000"/>
                </a:solidFill>
              </a:rPr>
              <a:t>– Use great photos, charts and graphics</a:t>
            </a:r>
            <a:endParaRPr lang="en-US" sz="50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05745" y="29074917"/>
            <a:ext cx="6643300" cy="2066839"/>
          </a:xfrm>
          <a:prstGeom prst="rect">
            <a:avLst/>
          </a:prstGeom>
          <a:noFill/>
        </p:spPr>
        <p:txBody>
          <a:bodyPr wrap="square" lIns="96131" tIns="48065" rIns="96131" bIns="48065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Student Name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University of Utah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Department Name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Email</a:t>
            </a:r>
          </a:p>
        </p:txBody>
      </p:sp>
      <p:pic>
        <p:nvPicPr>
          <p:cNvPr id="15" name="Picture 14" descr="anna_work_profile.tif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1127" y="29074917"/>
            <a:ext cx="1525676" cy="2066839"/>
          </a:xfrm>
          <a:prstGeom prst="rect">
            <a:avLst/>
          </a:prstGeom>
        </p:spPr>
      </p:pic>
      <p:pic>
        <p:nvPicPr>
          <p:cNvPr id="18" name="Picture 17" descr="Education graph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13" t="3211" r="9309" b="33500"/>
          <a:stretch/>
        </p:blipFill>
        <p:spPr>
          <a:xfrm>
            <a:off x="33461949" y="10856431"/>
            <a:ext cx="8651893" cy="859164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9" name="TextBox 18"/>
          <p:cNvSpPr txBox="1"/>
          <p:nvPr/>
        </p:nvSpPr>
        <p:spPr>
          <a:xfrm>
            <a:off x="1929820" y="9497278"/>
            <a:ext cx="8799593" cy="1892826"/>
          </a:xfrm>
          <a:prstGeom prst="rect">
            <a:avLst/>
          </a:prstGeom>
          <a:solidFill>
            <a:srgbClr val="808080"/>
          </a:solidFill>
          <a:ln>
            <a:solidFill>
              <a:srgbClr val="8A979A"/>
            </a:solidFill>
          </a:ln>
        </p:spPr>
        <p:txBody>
          <a:bodyPr wrap="square" lIns="457200" tIns="457200" rIns="457200" bIns="457200" rtlCol="0">
            <a:spAutoFit/>
          </a:bodyPr>
          <a:lstStyle/>
          <a:p>
            <a:pPr marL="1143000" indent="-1143000">
              <a:buAutoNum type="romanUcPeriod"/>
            </a:pPr>
            <a:r>
              <a:rPr lang="en-US" sz="6300" dirty="0" smtClean="0">
                <a:solidFill>
                  <a:schemeClr val="bg1"/>
                </a:solidFill>
              </a:rPr>
              <a:t>Introduction </a:t>
            </a:r>
            <a:endParaRPr lang="en-US" sz="63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747228" y="9497279"/>
            <a:ext cx="9486266" cy="1892826"/>
          </a:xfrm>
          <a:prstGeom prst="rect">
            <a:avLst/>
          </a:prstGeom>
          <a:solidFill>
            <a:srgbClr val="808080"/>
          </a:solidFill>
          <a:ln>
            <a:solidFill>
              <a:srgbClr val="8A979A"/>
            </a:solidFill>
          </a:ln>
        </p:spPr>
        <p:txBody>
          <a:bodyPr wrap="square" lIns="457200" tIns="457200" rIns="457200" bIns="457200" rtlCol="0">
            <a:spAutoFit/>
          </a:bodyPr>
          <a:lstStyle/>
          <a:p>
            <a:r>
              <a:rPr lang="en-US" sz="6300" dirty="0" smtClean="0">
                <a:solidFill>
                  <a:srgbClr val="FFFFFF"/>
                </a:solidFill>
              </a:rPr>
              <a:t>II. Methods </a:t>
            </a:r>
            <a:endParaRPr lang="en-US" sz="6300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427826" y="9497278"/>
            <a:ext cx="9486266" cy="1892826"/>
          </a:xfrm>
          <a:prstGeom prst="rect">
            <a:avLst/>
          </a:prstGeom>
          <a:solidFill>
            <a:srgbClr val="808080"/>
          </a:solidFill>
          <a:ln>
            <a:solidFill>
              <a:srgbClr val="8A979A"/>
            </a:solidFill>
          </a:ln>
        </p:spPr>
        <p:txBody>
          <a:bodyPr wrap="square" lIns="457200" tIns="457200" rIns="457200" bIns="457200" rtlCol="0">
            <a:spAutoFit/>
          </a:bodyPr>
          <a:lstStyle/>
          <a:p>
            <a:r>
              <a:rPr lang="en-US" sz="6300" dirty="0" smtClean="0">
                <a:solidFill>
                  <a:srgbClr val="FFFFFF"/>
                </a:solidFill>
              </a:rPr>
              <a:t>III. Results</a:t>
            </a:r>
            <a:endParaRPr lang="en-US" sz="6300" dirty="0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021036" y="20210532"/>
            <a:ext cx="9486266" cy="1892826"/>
          </a:xfrm>
          <a:prstGeom prst="rect">
            <a:avLst/>
          </a:prstGeom>
          <a:solidFill>
            <a:srgbClr val="808080"/>
          </a:solidFill>
          <a:ln>
            <a:solidFill>
              <a:srgbClr val="8A979A"/>
            </a:solidFill>
          </a:ln>
        </p:spPr>
        <p:txBody>
          <a:bodyPr wrap="square" lIns="457200" tIns="457200" rIns="457200" bIns="457200" rtlCol="0">
            <a:spAutoFit/>
          </a:bodyPr>
          <a:lstStyle/>
          <a:p>
            <a:r>
              <a:rPr lang="en-US" sz="6300" dirty="0" smtClean="0">
                <a:solidFill>
                  <a:srgbClr val="FFFFFF"/>
                </a:solidFill>
              </a:rPr>
              <a:t>IV. Conclusions</a:t>
            </a:r>
            <a:endParaRPr lang="en-US" sz="6300" dirty="0">
              <a:solidFill>
                <a:srgbClr val="FFFFFF"/>
              </a:solidFill>
            </a:endParaRPr>
          </a:p>
        </p:txBody>
      </p:sp>
      <p:pic>
        <p:nvPicPr>
          <p:cNvPr id="24" name="Picture 23" descr="IMG_8833.tif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44941" y="20041175"/>
            <a:ext cx="6569151" cy="11100581"/>
          </a:xfrm>
          <a:prstGeom prst="rect">
            <a:avLst/>
          </a:prstGeom>
        </p:spPr>
      </p:pic>
      <p:pic>
        <p:nvPicPr>
          <p:cNvPr id="17" name="Picture 16" descr="univeristy of utah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208" y="28402176"/>
            <a:ext cx="9847301" cy="2570146"/>
          </a:xfrm>
          <a:prstGeom prst="rect">
            <a:avLst/>
          </a:prstGeom>
        </p:spPr>
      </p:pic>
      <p:pic>
        <p:nvPicPr>
          <p:cNvPr id="16" name="Picture 15" descr="grad suppor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503" y="20721755"/>
            <a:ext cx="10818526" cy="5206246"/>
          </a:xfrm>
          <a:prstGeom prst="rect">
            <a:avLst/>
          </a:prstGeom>
        </p:spPr>
      </p:pic>
      <p:pic>
        <p:nvPicPr>
          <p:cNvPr id="28" name="Picture 27" descr="Tuition Shortfall[2]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228" y="26000569"/>
            <a:ext cx="10975910" cy="629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12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15112848" y="20583935"/>
            <a:ext cx="13277460" cy="11815575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575249" y="21745062"/>
            <a:ext cx="12309709" cy="866510"/>
          </a:xfrm>
          <a:prstGeom prst="rect">
            <a:avLst/>
          </a:prstGeom>
          <a:noFill/>
        </p:spPr>
        <p:txBody>
          <a:bodyPr wrap="square" lIns="96131" tIns="48065" rIns="96131" bIns="48065" rtlCol="0">
            <a:spAutoFit/>
          </a:bodyPr>
          <a:lstStyle/>
          <a:p>
            <a:r>
              <a:rPr lang="en-US" sz="5000" b="1" dirty="0">
                <a:solidFill>
                  <a:srgbClr val="000000"/>
                </a:solidFill>
              </a:rPr>
              <a:t>Figure </a:t>
            </a:r>
            <a:r>
              <a:rPr lang="en-US" sz="5000" b="1" dirty="0" smtClean="0">
                <a:solidFill>
                  <a:srgbClr val="000000"/>
                </a:solidFill>
              </a:rPr>
              <a:t>1 </a:t>
            </a:r>
            <a:r>
              <a:rPr lang="en-US" sz="5000" dirty="0" smtClean="0">
                <a:solidFill>
                  <a:srgbClr val="000000"/>
                </a:solidFill>
              </a:rPr>
              <a:t>– Make these visuals your focal points</a:t>
            </a:r>
            <a:endParaRPr lang="en-US" sz="5000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29820" y="29557470"/>
            <a:ext cx="12316357" cy="2789127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239933"/>
            <a:ext cx="43929679" cy="1932721"/>
          </a:xfrm>
          <a:prstGeom prst="rect">
            <a:avLst/>
          </a:prstGeom>
          <a:solidFill>
            <a:srgbClr val="AD000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131" tIns="48065" rIns="96131" bIns="48065" rtlCol="0" anchor="ctr"/>
          <a:lstStyle/>
          <a:p>
            <a:pPr algn="ctr"/>
            <a:endParaRPr lang="en-US">
              <a:solidFill>
                <a:srgbClr val="08295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5302" y="1064250"/>
            <a:ext cx="27791679" cy="4098164"/>
          </a:xfrm>
          <a:prstGeom prst="rect">
            <a:avLst/>
          </a:prstGeom>
          <a:noFill/>
        </p:spPr>
        <p:txBody>
          <a:bodyPr wrap="square" lIns="96131" tIns="48065" rIns="96131" bIns="48065" rtlCol="0">
            <a:spAutoFit/>
          </a:bodyPr>
          <a:lstStyle/>
          <a:p>
            <a:r>
              <a:rPr lang="en-US" sz="13000" dirty="0" smtClean="0">
                <a:solidFill>
                  <a:srgbClr val="00003D"/>
                </a:solidFill>
              </a:rPr>
              <a:t>Three-</a:t>
            </a:r>
            <a:r>
              <a:rPr lang="en-US" sz="13000" dirty="0">
                <a:solidFill>
                  <a:srgbClr val="00003D"/>
                </a:solidFill>
              </a:rPr>
              <a:t>column format utilizing boxed </a:t>
            </a:r>
            <a:r>
              <a:rPr lang="en-US" sz="13000" dirty="0" smtClean="0">
                <a:solidFill>
                  <a:srgbClr val="00003D"/>
                </a:solidFill>
              </a:rPr>
              <a:t>text </a:t>
            </a:r>
          </a:p>
          <a:p>
            <a:r>
              <a:rPr lang="en-US" sz="13000" dirty="0" smtClean="0">
                <a:solidFill>
                  <a:srgbClr val="00003D"/>
                </a:solidFill>
              </a:rPr>
              <a:t>and </a:t>
            </a:r>
            <a:r>
              <a:rPr lang="en-US" sz="13000" dirty="0">
                <a:solidFill>
                  <a:srgbClr val="00003D"/>
                </a:solidFill>
              </a:rPr>
              <a:t>integrated color scheme</a:t>
            </a:r>
            <a:endParaRPr lang="en-US" sz="13000" baseline="30000" dirty="0">
              <a:solidFill>
                <a:srgbClr val="00003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5301" y="6687460"/>
            <a:ext cx="41042001" cy="989621"/>
          </a:xfrm>
          <a:prstGeom prst="rect">
            <a:avLst/>
          </a:prstGeom>
          <a:noFill/>
        </p:spPr>
        <p:txBody>
          <a:bodyPr wrap="square" lIns="96131" tIns="48065" rIns="96131" bIns="48065" rtlCol="0">
            <a:spAutoFit/>
          </a:bodyPr>
          <a:lstStyle/>
          <a:p>
            <a:r>
              <a:rPr lang="en-US" sz="5800" dirty="0" smtClean="0">
                <a:solidFill>
                  <a:schemeClr val="bg1"/>
                </a:solidFill>
              </a:rPr>
              <a:t>Student Name, </a:t>
            </a:r>
            <a:r>
              <a:rPr lang="en-US" sz="4800" i="1" dirty="0" smtClean="0">
                <a:solidFill>
                  <a:schemeClr val="bg1"/>
                </a:solidFill>
              </a:rPr>
              <a:t>University of Utah </a:t>
            </a:r>
            <a:r>
              <a:rPr lang="en-US" sz="5800" dirty="0" smtClean="0">
                <a:solidFill>
                  <a:schemeClr val="bg1"/>
                </a:solidFill>
              </a:rPr>
              <a:t>   |   Student or faculty, </a:t>
            </a:r>
            <a:r>
              <a:rPr lang="en-US" sz="4800" i="1" dirty="0" smtClean="0">
                <a:solidFill>
                  <a:schemeClr val="bg1"/>
                </a:solidFill>
              </a:rPr>
              <a:t>University of Utah</a:t>
            </a:r>
            <a:endParaRPr lang="en-US" sz="4800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229841" y="30113820"/>
            <a:ext cx="13277459" cy="1666729"/>
          </a:xfrm>
          <a:prstGeom prst="rect">
            <a:avLst/>
          </a:prstGeom>
          <a:noFill/>
        </p:spPr>
        <p:txBody>
          <a:bodyPr wrap="square" lIns="96131" tIns="48065" rIns="96131" bIns="48065" rtlCol="0">
            <a:spAutoFit/>
          </a:bodyPr>
          <a:lstStyle/>
          <a:p>
            <a:r>
              <a:rPr lang="en-US" sz="34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Study conducted with funding from a U of U Undergraduate Research and Creative Opportunity Grant and lab assistance from the U of U Department of Biology. </a:t>
            </a:r>
            <a:endParaRPr lang="en-US" sz="2100" dirty="0" smtClean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929820" y="26461471"/>
            <a:ext cx="12316357" cy="2789127"/>
            <a:chOff x="1929820" y="27098148"/>
            <a:chExt cx="12316357" cy="2789127"/>
          </a:xfrm>
          <a:solidFill>
            <a:srgbClr val="AD000E"/>
          </a:solidFill>
        </p:grpSpPr>
        <p:sp>
          <p:nvSpPr>
            <p:cNvPr id="27" name="Rectangle 26"/>
            <p:cNvSpPr/>
            <p:nvPr/>
          </p:nvSpPr>
          <p:spPr>
            <a:xfrm>
              <a:off x="1929820" y="27098148"/>
              <a:ext cx="12316357" cy="2789127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6131" tIns="48065" rIns="96131" bIns="48065" rtlCol="0" anchor="ctr"/>
            <a:lstStyle/>
            <a:p>
              <a:pPr algn="ctr"/>
              <a:endParaRPr lang="en-US">
                <a:solidFill>
                  <a:srgbClr val="082954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15485" y="27501237"/>
              <a:ext cx="6643300" cy="2066839"/>
            </a:xfrm>
            <a:prstGeom prst="rect">
              <a:avLst/>
            </a:prstGeom>
            <a:grpFill/>
          </p:spPr>
          <p:txBody>
            <a:bodyPr wrap="square" lIns="96131" tIns="48065" rIns="96131" bIns="48065" rtlCol="0">
              <a:spAutoFit/>
            </a:bodyPr>
            <a:lstStyle/>
            <a:p>
              <a:pPr algn="r"/>
              <a:r>
                <a:rPr lang="en-US" sz="3200" dirty="0" smtClean="0">
                  <a:solidFill>
                    <a:schemeClr val="bg1"/>
                  </a:solidFill>
                </a:rPr>
                <a:t>Student Name</a:t>
              </a:r>
            </a:p>
            <a:p>
              <a:pPr algn="r"/>
              <a:r>
                <a:rPr lang="en-US" sz="3200" dirty="0" smtClean="0">
                  <a:solidFill>
                    <a:schemeClr val="bg1"/>
                  </a:solidFill>
                </a:rPr>
                <a:t>University of Utah</a:t>
              </a:r>
            </a:p>
            <a:p>
              <a:pPr algn="r"/>
              <a:r>
                <a:rPr lang="en-US" sz="3200" dirty="0" smtClean="0">
                  <a:solidFill>
                    <a:schemeClr val="bg1"/>
                  </a:solidFill>
                </a:rPr>
                <a:t>Department Name</a:t>
              </a:r>
            </a:p>
            <a:p>
              <a:pPr algn="r"/>
              <a:r>
                <a:rPr lang="en-US" sz="3200" dirty="0" smtClean="0">
                  <a:solidFill>
                    <a:schemeClr val="bg1"/>
                  </a:solidFill>
                </a:rPr>
                <a:t>Email</a:t>
              </a:r>
            </a:p>
          </p:txBody>
        </p:sp>
        <p:pic>
          <p:nvPicPr>
            <p:cNvPr id="15" name="Picture 14" descr="anna_work_profile.tif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686062" y="27501237"/>
              <a:ext cx="1525676" cy="2066839"/>
            </a:xfrm>
            <a:prstGeom prst="rect">
              <a:avLst/>
            </a:prstGeom>
            <a:grpFill/>
          </p:spPr>
        </p:pic>
      </p:grpSp>
      <p:sp>
        <p:nvSpPr>
          <p:cNvPr id="4" name="TextBox 3"/>
          <p:cNvSpPr txBox="1"/>
          <p:nvPr/>
        </p:nvSpPr>
        <p:spPr>
          <a:xfrm>
            <a:off x="1929820" y="11364499"/>
            <a:ext cx="12316357" cy="147117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txBody>
          <a:bodyPr wrap="square" lIns="457200" tIns="457200" rIns="457200" bIns="457200" numCol="2" spcCol="457200" rtlCol="0">
            <a:spAutoFit/>
          </a:bodyPr>
          <a:lstStyle/>
          <a:p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Lor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min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eum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facestiat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.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Voluptur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rem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ius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quiatis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molorum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hicimus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apicim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quate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re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dem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aut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qui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nimus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sunt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utaspellab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idererum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quatus</a:t>
            </a:r>
            <a:r>
              <a:rPr lang="en-US" sz="32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.	</a:t>
            </a:r>
            <a:endParaRPr lang="en-US" sz="3200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endParaRPr lang="en-US" sz="3200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pliquis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doluptasi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ne se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sim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evel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ius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quid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quunt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volupta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tiundistrume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atibus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vid min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rehendae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nobis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doluptatur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 </a:t>
            </a:r>
          </a:p>
          <a:p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sumquis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vel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id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quossent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vit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omni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quodis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quam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aut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doloreped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cus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,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volupta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solore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lab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iducil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int</a:t>
            </a:r>
            <a:endParaRPr lang="en-US" sz="3200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dirty="0" err="1" smtClean="0"/>
              <a:t>plandia</a:t>
            </a:r>
            <a:r>
              <a:rPr lang="en-US" sz="3200" dirty="0" smtClean="0"/>
              <a:t> </a:t>
            </a:r>
            <a:r>
              <a:rPr lang="en-US" sz="3200" dirty="0" err="1"/>
              <a:t>coribeate</a:t>
            </a:r>
            <a:r>
              <a:rPr lang="en-US" sz="3200" dirty="0"/>
              <a:t> </a:t>
            </a:r>
            <a:r>
              <a:rPr lang="en-US" sz="3200" dirty="0" err="1"/>
              <a:t>paritatem</a:t>
            </a:r>
            <a:r>
              <a:rPr lang="en-US" sz="3200" dirty="0"/>
              <a:t> </a:t>
            </a:r>
            <a:r>
              <a:rPr lang="en-US" sz="3200" dirty="0" err="1"/>
              <a:t>faceper</a:t>
            </a:r>
            <a:r>
              <a:rPr lang="en-US" sz="3200" dirty="0"/>
              <a:t> </a:t>
            </a:r>
            <a:r>
              <a:rPr lang="en-US" sz="3200" dirty="0" err="1"/>
              <a:t>estendit</a:t>
            </a:r>
            <a:r>
              <a:rPr lang="en-US" sz="3200" dirty="0"/>
              <a:t> maxim </a:t>
            </a:r>
            <a:r>
              <a:rPr lang="en-US" sz="3200" dirty="0" err="1"/>
              <a:t>audae</a:t>
            </a:r>
            <a:r>
              <a:rPr lang="en-US" sz="3200" dirty="0"/>
              <a:t> </a:t>
            </a:r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dirty="0" err="1" smtClean="0">
                <a:solidFill>
                  <a:srgbClr val="42403F"/>
                </a:solidFill>
              </a:rPr>
              <a:t>Lor</a:t>
            </a:r>
            <a:r>
              <a:rPr lang="en-US" sz="3200" dirty="0" smtClean="0">
                <a:solidFill>
                  <a:srgbClr val="42403F"/>
                </a:solidFill>
              </a:rPr>
              <a:t> </a:t>
            </a:r>
            <a:r>
              <a:rPr lang="en-US" sz="3200" dirty="0">
                <a:solidFill>
                  <a:srgbClr val="42403F"/>
                </a:solidFill>
              </a:rPr>
              <a:t>min </a:t>
            </a:r>
            <a:r>
              <a:rPr lang="en-US" sz="3200" dirty="0" err="1">
                <a:solidFill>
                  <a:srgbClr val="42403F"/>
                </a:solidFill>
              </a:rPr>
              <a:t>eum</a:t>
            </a:r>
            <a:r>
              <a:rPr lang="en-US" sz="3200" dirty="0">
                <a:solidFill>
                  <a:srgbClr val="42403F"/>
                </a:solidFill>
              </a:rPr>
              <a:t> </a:t>
            </a:r>
            <a:r>
              <a:rPr lang="en-US" sz="3200" dirty="0" err="1">
                <a:solidFill>
                  <a:srgbClr val="42403F"/>
                </a:solidFill>
              </a:rPr>
              <a:t>facestiat</a:t>
            </a:r>
            <a:r>
              <a:rPr lang="en-US" sz="3200" dirty="0">
                <a:solidFill>
                  <a:srgbClr val="42403F"/>
                </a:solidFill>
              </a:rPr>
              <a:t>. </a:t>
            </a:r>
            <a:r>
              <a:rPr lang="en-US" sz="3200" dirty="0" err="1">
                <a:solidFill>
                  <a:srgbClr val="42403F"/>
                </a:solidFill>
              </a:rPr>
              <a:t>Voluptur</a:t>
            </a:r>
            <a:r>
              <a:rPr lang="en-US" sz="3200" dirty="0">
                <a:solidFill>
                  <a:srgbClr val="42403F"/>
                </a:solidFill>
              </a:rPr>
              <a:t> rem </a:t>
            </a:r>
            <a:r>
              <a:rPr lang="en-US" sz="3200" dirty="0" err="1">
                <a:solidFill>
                  <a:srgbClr val="42403F"/>
                </a:solidFill>
              </a:rPr>
              <a:t>ius</a:t>
            </a:r>
            <a:r>
              <a:rPr lang="en-US" sz="3200" dirty="0">
                <a:solidFill>
                  <a:srgbClr val="42403F"/>
                </a:solidFill>
              </a:rPr>
              <a:t> </a:t>
            </a:r>
            <a:r>
              <a:rPr lang="en-US" sz="3200" dirty="0" err="1">
                <a:solidFill>
                  <a:srgbClr val="42403F"/>
                </a:solidFill>
              </a:rPr>
              <a:t>quiatis</a:t>
            </a:r>
            <a:r>
              <a:rPr lang="en-US" sz="3200" dirty="0">
                <a:solidFill>
                  <a:srgbClr val="42403F"/>
                </a:solidFill>
              </a:rPr>
              <a:t> </a:t>
            </a:r>
            <a:r>
              <a:rPr lang="en-US" sz="3200" dirty="0" err="1">
                <a:solidFill>
                  <a:srgbClr val="42403F"/>
                </a:solidFill>
              </a:rPr>
              <a:t>molorum</a:t>
            </a:r>
            <a:r>
              <a:rPr lang="en-US" sz="3200" dirty="0">
                <a:solidFill>
                  <a:srgbClr val="42403F"/>
                </a:solidFill>
              </a:rPr>
              <a:t> </a:t>
            </a:r>
            <a:r>
              <a:rPr lang="en-US" sz="3200" dirty="0" err="1">
                <a:solidFill>
                  <a:srgbClr val="42403F"/>
                </a:solidFill>
              </a:rPr>
              <a:t>hicimus</a:t>
            </a:r>
            <a:r>
              <a:rPr lang="en-US" sz="3200" dirty="0">
                <a:solidFill>
                  <a:srgbClr val="42403F"/>
                </a:solidFill>
              </a:rPr>
              <a:t> </a:t>
            </a:r>
            <a:r>
              <a:rPr lang="en-US" sz="3200" dirty="0" err="1">
                <a:solidFill>
                  <a:srgbClr val="42403F"/>
                </a:solidFill>
              </a:rPr>
              <a:t>apicim</a:t>
            </a:r>
            <a:r>
              <a:rPr lang="en-US" sz="3200" dirty="0">
                <a:solidFill>
                  <a:srgbClr val="42403F"/>
                </a:solidFill>
              </a:rPr>
              <a:t> </a:t>
            </a:r>
            <a:r>
              <a:rPr lang="en-US" sz="3200" dirty="0" err="1">
                <a:solidFill>
                  <a:srgbClr val="42403F"/>
                </a:solidFill>
              </a:rPr>
              <a:t>quate</a:t>
            </a:r>
            <a:r>
              <a:rPr lang="en-US" sz="3200" dirty="0">
                <a:solidFill>
                  <a:srgbClr val="42403F"/>
                </a:solidFill>
              </a:rPr>
              <a:t> re </a:t>
            </a:r>
            <a:r>
              <a:rPr lang="en-US" sz="3200" dirty="0" err="1">
                <a:solidFill>
                  <a:srgbClr val="42403F"/>
                </a:solidFill>
              </a:rPr>
              <a:t>dem</a:t>
            </a:r>
            <a:r>
              <a:rPr lang="en-US" sz="3200" dirty="0">
                <a:solidFill>
                  <a:srgbClr val="42403F"/>
                </a:solidFill>
              </a:rPr>
              <a:t> </a:t>
            </a:r>
            <a:r>
              <a:rPr lang="en-US" sz="3200" dirty="0" err="1">
                <a:solidFill>
                  <a:srgbClr val="42403F"/>
                </a:solidFill>
              </a:rPr>
              <a:t>aut</a:t>
            </a:r>
            <a:r>
              <a:rPr lang="en-US" sz="3200" dirty="0">
                <a:solidFill>
                  <a:srgbClr val="42403F"/>
                </a:solidFill>
              </a:rPr>
              <a:t> </a:t>
            </a:r>
            <a:r>
              <a:rPr lang="en-US" sz="3200" dirty="0" err="1">
                <a:solidFill>
                  <a:srgbClr val="42403F"/>
                </a:solidFill>
              </a:rPr>
              <a:t>es</a:t>
            </a:r>
            <a:r>
              <a:rPr lang="en-US" sz="3200" dirty="0">
                <a:solidFill>
                  <a:srgbClr val="42403F"/>
                </a:solidFill>
              </a:rPr>
              <a:t> qui </a:t>
            </a:r>
            <a:r>
              <a:rPr lang="en-US" sz="3200" dirty="0" err="1">
                <a:solidFill>
                  <a:srgbClr val="42403F"/>
                </a:solidFill>
              </a:rPr>
              <a:t>nimus</a:t>
            </a:r>
            <a:r>
              <a:rPr lang="en-US" sz="3200" dirty="0">
                <a:solidFill>
                  <a:srgbClr val="42403F"/>
                </a:solidFill>
              </a:rPr>
              <a:t> </a:t>
            </a:r>
            <a:r>
              <a:rPr lang="en-US" sz="3200" dirty="0" err="1">
                <a:solidFill>
                  <a:srgbClr val="42403F"/>
                </a:solidFill>
              </a:rPr>
              <a:t>sunt</a:t>
            </a:r>
            <a:r>
              <a:rPr lang="en-US" sz="3200" dirty="0">
                <a:solidFill>
                  <a:srgbClr val="42403F"/>
                </a:solidFill>
              </a:rPr>
              <a:t> </a:t>
            </a:r>
            <a:r>
              <a:rPr lang="en-US" sz="3200" dirty="0" err="1">
                <a:solidFill>
                  <a:srgbClr val="42403F"/>
                </a:solidFill>
              </a:rPr>
              <a:t>utaspellab</a:t>
            </a:r>
            <a:r>
              <a:rPr lang="en-US" sz="3200" dirty="0">
                <a:solidFill>
                  <a:srgbClr val="42403F"/>
                </a:solidFill>
              </a:rPr>
              <a:t> </a:t>
            </a:r>
            <a:r>
              <a:rPr lang="en-US" sz="3200" dirty="0" err="1">
                <a:solidFill>
                  <a:srgbClr val="42403F"/>
                </a:solidFill>
              </a:rPr>
              <a:t>idererum</a:t>
            </a:r>
            <a:r>
              <a:rPr lang="en-US" sz="3200" dirty="0">
                <a:solidFill>
                  <a:srgbClr val="42403F"/>
                </a:solidFill>
              </a:rPr>
              <a:t> </a:t>
            </a:r>
            <a:r>
              <a:rPr lang="en-US" sz="3200" dirty="0" err="1">
                <a:solidFill>
                  <a:srgbClr val="42403F"/>
                </a:solidFill>
              </a:rPr>
              <a:t>quatus</a:t>
            </a:r>
            <a:r>
              <a:rPr lang="en-US" sz="3200" dirty="0">
                <a:solidFill>
                  <a:srgbClr val="42403F"/>
                </a:solidFill>
              </a:rPr>
              <a:t>.</a:t>
            </a:r>
          </a:p>
          <a:p>
            <a:endParaRPr lang="en-US" sz="3200" dirty="0">
              <a:solidFill>
                <a:srgbClr val="42403F"/>
              </a:solidFill>
            </a:endParaRPr>
          </a:p>
          <a:p>
            <a:r>
              <a:rPr lang="en-US" sz="3200" dirty="0" err="1">
                <a:solidFill>
                  <a:srgbClr val="42403F"/>
                </a:solidFill>
              </a:rPr>
              <a:t>pliquis</a:t>
            </a:r>
            <a:r>
              <a:rPr lang="en-US" sz="3200" dirty="0">
                <a:solidFill>
                  <a:srgbClr val="42403F"/>
                </a:solidFill>
              </a:rPr>
              <a:t> </a:t>
            </a:r>
            <a:r>
              <a:rPr lang="en-US" sz="3200" dirty="0" err="1">
                <a:solidFill>
                  <a:srgbClr val="42403F"/>
                </a:solidFill>
              </a:rPr>
              <a:t>doluptasi</a:t>
            </a:r>
            <a:r>
              <a:rPr lang="en-US" sz="3200" dirty="0">
                <a:solidFill>
                  <a:srgbClr val="42403F"/>
                </a:solidFill>
              </a:rPr>
              <a:t> ne se </a:t>
            </a:r>
            <a:r>
              <a:rPr lang="en-US" sz="3200" dirty="0" err="1">
                <a:solidFill>
                  <a:srgbClr val="42403F"/>
                </a:solidFill>
              </a:rPr>
              <a:t>sim</a:t>
            </a:r>
            <a:r>
              <a:rPr lang="en-US" sz="3200" dirty="0">
                <a:solidFill>
                  <a:srgbClr val="42403F"/>
                </a:solidFill>
              </a:rPr>
              <a:t> </a:t>
            </a:r>
            <a:r>
              <a:rPr lang="en-US" sz="3200" dirty="0" err="1">
                <a:solidFill>
                  <a:srgbClr val="42403F"/>
                </a:solidFill>
              </a:rPr>
              <a:t>evel</a:t>
            </a:r>
            <a:r>
              <a:rPr lang="en-US" sz="3200" dirty="0">
                <a:solidFill>
                  <a:srgbClr val="42403F"/>
                </a:solidFill>
              </a:rPr>
              <a:t> </a:t>
            </a:r>
            <a:r>
              <a:rPr lang="en-US" sz="3200" dirty="0" err="1">
                <a:solidFill>
                  <a:srgbClr val="42403F"/>
                </a:solidFill>
              </a:rPr>
              <a:t>ius</a:t>
            </a:r>
            <a:r>
              <a:rPr lang="en-US" sz="3200" dirty="0">
                <a:solidFill>
                  <a:srgbClr val="42403F"/>
                </a:solidFill>
              </a:rPr>
              <a:t> quid </a:t>
            </a:r>
            <a:r>
              <a:rPr lang="en-US" sz="3200" dirty="0" err="1">
                <a:solidFill>
                  <a:srgbClr val="42403F"/>
                </a:solidFill>
              </a:rPr>
              <a:t>quunt</a:t>
            </a:r>
            <a:r>
              <a:rPr lang="en-US" sz="3200" dirty="0">
                <a:solidFill>
                  <a:srgbClr val="42403F"/>
                </a:solidFill>
              </a:rPr>
              <a:t> </a:t>
            </a:r>
            <a:r>
              <a:rPr lang="en-US" sz="3200" dirty="0" err="1">
                <a:solidFill>
                  <a:srgbClr val="42403F"/>
                </a:solidFill>
              </a:rPr>
              <a:t>volupta</a:t>
            </a:r>
            <a:r>
              <a:rPr lang="en-US" sz="3200" dirty="0">
                <a:solidFill>
                  <a:srgbClr val="42403F"/>
                </a:solidFill>
              </a:rPr>
              <a:t> </a:t>
            </a:r>
            <a:r>
              <a:rPr lang="en-US" sz="3200" dirty="0" err="1">
                <a:solidFill>
                  <a:srgbClr val="42403F"/>
                </a:solidFill>
              </a:rPr>
              <a:t>tiundistrume</a:t>
            </a:r>
            <a:r>
              <a:rPr lang="en-US" sz="3200" dirty="0">
                <a:solidFill>
                  <a:srgbClr val="42403F"/>
                </a:solidFill>
              </a:rPr>
              <a:t> </a:t>
            </a:r>
            <a:r>
              <a:rPr lang="en-US" sz="3200" dirty="0" err="1">
                <a:solidFill>
                  <a:srgbClr val="42403F"/>
                </a:solidFill>
              </a:rPr>
              <a:t>atibus</a:t>
            </a:r>
            <a:r>
              <a:rPr lang="en-US" sz="3200" dirty="0">
                <a:solidFill>
                  <a:srgbClr val="42403F"/>
                </a:solidFill>
              </a:rPr>
              <a:t> vid min </a:t>
            </a:r>
            <a:r>
              <a:rPr lang="en-US" sz="3200" dirty="0" err="1">
                <a:solidFill>
                  <a:srgbClr val="42403F"/>
                </a:solidFill>
              </a:rPr>
              <a:t>rehendae</a:t>
            </a:r>
            <a:r>
              <a:rPr lang="en-US" sz="3200" dirty="0">
                <a:solidFill>
                  <a:srgbClr val="42403F"/>
                </a:solidFill>
              </a:rPr>
              <a:t> </a:t>
            </a:r>
            <a:r>
              <a:rPr lang="en-US" sz="3200" dirty="0" err="1">
                <a:solidFill>
                  <a:srgbClr val="42403F"/>
                </a:solidFill>
              </a:rPr>
              <a:t>nobis</a:t>
            </a:r>
            <a:r>
              <a:rPr lang="en-US" sz="3200" dirty="0">
                <a:solidFill>
                  <a:srgbClr val="42403F"/>
                </a:solidFill>
              </a:rPr>
              <a:t> </a:t>
            </a:r>
            <a:r>
              <a:rPr lang="en-US" sz="3200" dirty="0" err="1">
                <a:solidFill>
                  <a:srgbClr val="42403F"/>
                </a:solidFill>
              </a:rPr>
              <a:t>doluptatur</a:t>
            </a:r>
            <a:r>
              <a:rPr lang="en-US" sz="3200" dirty="0">
                <a:solidFill>
                  <a:srgbClr val="42403F"/>
                </a:solidFill>
              </a:rPr>
              <a:t>  </a:t>
            </a:r>
          </a:p>
          <a:p>
            <a:r>
              <a:rPr lang="en-US" sz="3200" dirty="0" err="1">
                <a:solidFill>
                  <a:srgbClr val="42403F"/>
                </a:solidFill>
              </a:rPr>
              <a:t>sumquis</a:t>
            </a:r>
            <a:r>
              <a:rPr lang="en-US" sz="3200" dirty="0">
                <a:solidFill>
                  <a:srgbClr val="42403F"/>
                </a:solidFill>
              </a:rPr>
              <a:t> </a:t>
            </a:r>
            <a:r>
              <a:rPr lang="en-US" sz="3200" dirty="0" err="1">
                <a:solidFill>
                  <a:srgbClr val="42403F"/>
                </a:solidFill>
              </a:rPr>
              <a:t>vel</a:t>
            </a:r>
            <a:r>
              <a:rPr lang="en-US" sz="3200" dirty="0">
                <a:solidFill>
                  <a:srgbClr val="42403F"/>
                </a:solidFill>
              </a:rPr>
              <a:t> id </a:t>
            </a:r>
            <a:r>
              <a:rPr lang="en-US" sz="3200" dirty="0" err="1">
                <a:solidFill>
                  <a:srgbClr val="42403F"/>
                </a:solidFill>
              </a:rPr>
              <a:t>quossent</a:t>
            </a:r>
            <a:r>
              <a:rPr lang="en-US" sz="3200" dirty="0">
                <a:solidFill>
                  <a:srgbClr val="42403F"/>
                </a:solidFill>
              </a:rPr>
              <a:t> </a:t>
            </a:r>
            <a:r>
              <a:rPr lang="en-US" sz="3200" dirty="0" err="1">
                <a:solidFill>
                  <a:srgbClr val="42403F"/>
                </a:solidFill>
              </a:rPr>
              <a:t>vit</a:t>
            </a:r>
            <a:r>
              <a:rPr lang="en-US" sz="3200" dirty="0">
                <a:solidFill>
                  <a:srgbClr val="42403F"/>
                </a:solidFill>
              </a:rPr>
              <a:t> </a:t>
            </a:r>
            <a:r>
              <a:rPr lang="en-US" sz="3200" dirty="0" err="1" smtClean="0">
                <a:solidFill>
                  <a:srgbClr val="42403F"/>
                </a:solidFill>
              </a:rPr>
              <a:t>omni</a:t>
            </a:r>
            <a:endParaRPr lang="en-US" sz="3200" dirty="0">
              <a:solidFill>
                <a:srgbClr val="42403F"/>
              </a:solidFill>
            </a:endParaRPr>
          </a:p>
          <a:p>
            <a:r>
              <a:rPr lang="en-US" sz="3200" dirty="0"/>
              <a:t> 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1929820" y="9497278"/>
            <a:ext cx="12316357" cy="1892826"/>
          </a:xfrm>
          <a:prstGeom prst="rect">
            <a:avLst/>
          </a:prstGeom>
          <a:solidFill>
            <a:srgbClr val="AD000E"/>
          </a:solidFill>
          <a:ln>
            <a:solidFill>
              <a:srgbClr val="8A979A"/>
            </a:solidFill>
          </a:ln>
        </p:spPr>
        <p:txBody>
          <a:bodyPr wrap="square" lIns="457200" tIns="457200" rIns="457200" bIns="457200" rtlCol="0">
            <a:spAutoFit/>
          </a:bodyPr>
          <a:lstStyle/>
          <a:p>
            <a:pPr marL="1143000" indent="-1143000">
              <a:buAutoNum type="romanUcPeriod"/>
            </a:pPr>
            <a:r>
              <a:rPr lang="en-US" sz="6300" dirty="0" smtClean="0">
                <a:solidFill>
                  <a:schemeClr val="bg2"/>
                </a:solidFill>
              </a:rPr>
              <a:t>Introduction </a:t>
            </a:r>
            <a:endParaRPr lang="en-US" sz="6300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12848" y="11390105"/>
            <a:ext cx="13277460" cy="88947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A979A"/>
            </a:solidFill>
          </a:ln>
        </p:spPr>
        <p:txBody>
          <a:bodyPr wrap="square" lIns="457200" tIns="457200" rIns="457200" bIns="457200" numCol="2" spcCol="457200" rtlCol="0">
            <a:spAutoFit/>
          </a:bodyPr>
          <a:lstStyle/>
          <a:p>
            <a:r>
              <a:rPr lang="en-US" sz="36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Undiorrovidi</a:t>
            </a:r>
            <a:r>
              <a:rPr lang="en-US" sz="36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iuri</a:t>
            </a:r>
            <a:r>
              <a:rPr lang="en-US" sz="36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deriatquas</a:t>
            </a:r>
            <a:r>
              <a:rPr lang="en-US" sz="36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aut</a:t>
            </a:r>
            <a:r>
              <a:rPr lang="en-US" sz="36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aut</a:t>
            </a:r>
            <a:r>
              <a:rPr lang="en-US" sz="36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minvellab</a:t>
            </a:r>
            <a:r>
              <a:rPr lang="en-US" sz="36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ipitet</a:t>
            </a:r>
            <a:r>
              <a:rPr lang="en-US" sz="36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quatemq</a:t>
            </a:r>
            <a:r>
              <a:rPr lang="en-US" sz="36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uiaeprat</a:t>
            </a:r>
            <a:r>
              <a:rPr lang="en-US" sz="36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. </a:t>
            </a:r>
            <a:r>
              <a:rPr lang="en-US" sz="36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Orrorecae</a:t>
            </a:r>
            <a:r>
              <a:rPr lang="en-US" sz="36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officto</a:t>
            </a:r>
            <a:r>
              <a:rPr lang="en-US" sz="36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moditatior</a:t>
            </a:r>
            <a:endParaRPr lang="en-US" sz="3600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endParaRPr lang="en-US" sz="3600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r>
              <a:rPr lang="en-US" sz="40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Aliqui</a:t>
            </a:r>
            <a:r>
              <a:rPr lang="en-US" sz="40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offici</a:t>
            </a:r>
            <a:r>
              <a:rPr lang="en-US" sz="40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cuptas</a:t>
            </a:r>
            <a:r>
              <a:rPr lang="en-US" sz="40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explit</a:t>
            </a:r>
            <a:r>
              <a:rPr lang="en-US" sz="40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que</a:t>
            </a:r>
            <a:r>
              <a:rPr lang="en-US" sz="40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dolorem</a:t>
            </a:r>
            <a:r>
              <a:rPr lang="en-US" sz="40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es</a:t>
            </a:r>
            <a:r>
              <a:rPr lang="en-US" sz="40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deliam</a:t>
            </a:r>
            <a:r>
              <a:rPr lang="en-US" sz="40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as qui </a:t>
            </a:r>
            <a:r>
              <a:rPr lang="en-US" sz="40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conectatis</a:t>
            </a:r>
            <a:r>
              <a:rPr lang="en-US" sz="40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rempossi</a:t>
            </a:r>
            <a:r>
              <a:rPr lang="en-US" sz="40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ulparitiat</a:t>
            </a:r>
            <a:r>
              <a:rPr lang="en-US" sz="40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ut</a:t>
            </a:r>
            <a:r>
              <a:rPr lang="en-US" sz="40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exceris</a:t>
            </a:r>
            <a:r>
              <a:rPr lang="en-US" sz="40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porendi</a:t>
            </a:r>
            <a:r>
              <a:rPr lang="en-US" sz="40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</a:p>
          <a:p>
            <a:endParaRPr lang="en-US" sz="4000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r>
              <a:rPr lang="en-US" sz="40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velit</a:t>
            </a:r>
            <a:r>
              <a:rPr lang="en-US" sz="40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delluptaqui</a:t>
            </a:r>
            <a:r>
              <a:rPr lang="en-US" sz="40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omnis</a:t>
            </a:r>
            <a:r>
              <a:rPr lang="en-US" sz="40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dolut</a:t>
            </a:r>
            <a:r>
              <a:rPr lang="en-US" sz="40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mil </a:t>
            </a:r>
            <a:r>
              <a:rPr lang="en-US" sz="40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etur</a:t>
            </a:r>
            <a:r>
              <a:rPr lang="en-US" sz="40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aut</a:t>
            </a:r>
            <a:r>
              <a:rPr lang="en-US" sz="40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apis</a:t>
            </a:r>
            <a:r>
              <a:rPr lang="en-US" sz="40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nonsequi</a:t>
            </a:r>
            <a:r>
              <a:rPr lang="en-US" sz="40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odition</a:t>
            </a:r>
            <a:r>
              <a:rPr lang="en-US" sz="40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sequibusam</a:t>
            </a:r>
            <a:r>
              <a:rPr lang="en-US" sz="40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quianim</a:t>
            </a:r>
            <a:r>
              <a:rPr lang="en-US" sz="40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40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re </a:t>
            </a:r>
            <a:r>
              <a:rPr lang="en-US" sz="40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minciis</a:t>
            </a:r>
            <a:r>
              <a:rPr lang="en-US" sz="40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moditatem</a:t>
            </a:r>
            <a:r>
              <a:rPr lang="en-US" sz="40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. </a:t>
            </a:r>
            <a:r>
              <a:rPr lang="en-US" sz="36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odition</a:t>
            </a:r>
            <a:r>
              <a:rPr lang="en-US" sz="36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sequibusam</a:t>
            </a:r>
            <a:r>
              <a:rPr lang="en-US" sz="36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quianim</a:t>
            </a:r>
            <a:r>
              <a:rPr lang="en-US" sz="36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re </a:t>
            </a:r>
            <a:r>
              <a:rPr lang="en-US" sz="36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minciis</a:t>
            </a:r>
            <a:r>
              <a:rPr lang="en-US" sz="36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moditatem</a:t>
            </a:r>
            <a:r>
              <a:rPr lang="en-US" sz="36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.</a:t>
            </a:r>
            <a:r>
              <a:rPr lang="en-US" sz="40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re </a:t>
            </a:r>
            <a:r>
              <a:rPr lang="en-US" sz="40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minciis</a:t>
            </a:r>
            <a:r>
              <a:rPr lang="en-US" sz="40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moditatem</a:t>
            </a:r>
            <a:r>
              <a:rPr lang="en-US" sz="40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. </a:t>
            </a:r>
            <a:r>
              <a:rPr lang="en-US" sz="36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odition</a:t>
            </a:r>
            <a:r>
              <a:rPr lang="en-US" sz="36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sequibusam</a:t>
            </a:r>
            <a:r>
              <a:rPr lang="en-US" sz="36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quianim</a:t>
            </a:r>
            <a:r>
              <a:rPr lang="en-US" sz="36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re </a:t>
            </a:r>
            <a:r>
              <a:rPr lang="en-US" sz="36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minciis</a:t>
            </a:r>
            <a:r>
              <a:rPr lang="en-US" sz="36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moditatem</a:t>
            </a:r>
            <a:r>
              <a:rPr lang="en-US" sz="36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.</a:t>
            </a:r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4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15112848" y="9497279"/>
            <a:ext cx="13277460" cy="1892826"/>
          </a:xfrm>
          <a:prstGeom prst="rect">
            <a:avLst/>
          </a:prstGeom>
          <a:solidFill>
            <a:srgbClr val="AD000E"/>
          </a:solidFill>
          <a:ln>
            <a:solidFill>
              <a:srgbClr val="8A979A"/>
            </a:solidFill>
          </a:ln>
        </p:spPr>
        <p:txBody>
          <a:bodyPr wrap="square" lIns="457200" tIns="457200" rIns="457200" bIns="457200" rtlCol="0">
            <a:spAutoFit/>
          </a:bodyPr>
          <a:lstStyle/>
          <a:p>
            <a:r>
              <a:rPr lang="en-US" sz="6300" dirty="0" smtClean="0">
                <a:solidFill>
                  <a:schemeClr val="bg2"/>
                </a:solidFill>
              </a:rPr>
              <a:t>II. Methods </a:t>
            </a:r>
            <a:endParaRPr lang="en-US" sz="6300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56980" y="11390104"/>
            <a:ext cx="13277460" cy="88024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A979A"/>
            </a:solidFill>
          </a:ln>
        </p:spPr>
        <p:txBody>
          <a:bodyPr wrap="square" lIns="457200" tIns="457200" rIns="457200" bIns="457200" numCol="2" spcCol="457200" rtlCol="0">
            <a:spAutoFit/>
          </a:bodyPr>
          <a:lstStyle/>
          <a:p>
            <a:r>
              <a:rPr lang="en-US" sz="3200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Em</a:t>
            </a:r>
            <a:r>
              <a:rPr lang="en-US" sz="32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restrum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aut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qui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aut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exceptas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as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ut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et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lat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quiatqui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dolorem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aut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laut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aspella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ab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ipienih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illaut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velia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quatur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as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voluptatiis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sin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poreiur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si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con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repudit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inum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inim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rem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vernati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untemo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aut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re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explit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,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volorro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molore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officit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faccusam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, id mod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molorrore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most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maio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. </a:t>
            </a:r>
            <a:endParaRPr lang="en-US" sz="3200" dirty="0" smtClean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endParaRPr lang="en-US" sz="3200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Nam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ipiendis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est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resto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maiorepro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demolore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ni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si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auda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volo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volutat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atiur</a:t>
            </a:r>
            <a:r>
              <a:rPr lang="en-US" sz="32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? </a:t>
            </a:r>
            <a:r>
              <a:rPr lang="en-US" sz="3200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Borrorum</a:t>
            </a:r>
            <a:r>
              <a:rPr lang="en-US" sz="32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quis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re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rerro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quame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corum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quaspe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net ant et rem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quis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eritatiunte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nobisci</a:t>
            </a:r>
            <a:endParaRPr lang="en-US" sz="3200" dirty="0" smtClean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29256981" y="9497278"/>
            <a:ext cx="13277460" cy="1892826"/>
          </a:xfrm>
          <a:prstGeom prst="rect">
            <a:avLst/>
          </a:prstGeom>
          <a:solidFill>
            <a:srgbClr val="AD000E"/>
          </a:solidFill>
          <a:ln>
            <a:solidFill>
              <a:srgbClr val="8A979A"/>
            </a:solidFill>
          </a:ln>
        </p:spPr>
        <p:txBody>
          <a:bodyPr wrap="square" lIns="457200" tIns="457200" rIns="457200" bIns="457200" rtlCol="0">
            <a:spAutoFit/>
          </a:bodyPr>
          <a:lstStyle/>
          <a:p>
            <a:r>
              <a:rPr lang="en-US" sz="6300" dirty="0" smtClean="0">
                <a:solidFill>
                  <a:schemeClr val="bg2"/>
                </a:solidFill>
              </a:rPr>
              <a:t>III. Results</a:t>
            </a:r>
            <a:endParaRPr lang="en-US" sz="6300" dirty="0">
              <a:solidFill>
                <a:schemeClr val="bg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256981" y="22356001"/>
            <a:ext cx="13277460" cy="73250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8A979A"/>
            </a:solidFill>
          </a:ln>
        </p:spPr>
        <p:txBody>
          <a:bodyPr wrap="square" lIns="457200" tIns="457200" rIns="457200" bIns="457200" numCol="2" spcCol="457200" rtlCol="0">
            <a:spAutoFit/>
          </a:bodyPr>
          <a:lstStyle/>
          <a:p>
            <a:r>
              <a:rPr lang="en-US" sz="3200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Em</a:t>
            </a:r>
            <a:r>
              <a:rPr lang="en-US" sz="32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restrum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aut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qui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aut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exceptas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as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ut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et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lat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quiatqui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dolorem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aut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laut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aspella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ab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ipienih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illaut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velia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quatur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as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voluptatiis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sin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poreiur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si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con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repudit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inum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inim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rem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vernati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untemo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aut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re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explit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,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volorro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molore</a:t>
            </a:r>
            <a:r>
              <a:rPr lang="en-US" sz="32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officit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faccusam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, id mod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molorrore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most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maio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. </a:t>
            </a:r>
            <a:endParaRPr lang="en-US" sz="3200" dirty="0" smtClean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endParaRPr lang="en-US" sz="3200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Nam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ipiendis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est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resto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maiorepro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demolore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ni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si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auda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volo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volutat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atiur</a:t>
            </a:r>
            <a:r>
              <a:rPr lang="en-US" sz="32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? </a:t>
            </a:r>
            <a:r>
              <a:rPr lang="en-US" sz="3200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Borrorum</a:t>
            </a:r>
            <a:r>
              <a:rPr lang="en-US" sz="32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quis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re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rerro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quame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corum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quaspe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net ant et rem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quis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eritatiunte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nobisci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pissendempos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estium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ut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adioresequi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tem qui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impos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del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im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fuga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.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Undiorrovidi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iuri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deriatquas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aut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aut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minvellab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ipitet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quatemq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uiaeprat</a:t>
            </a:r>
            <a:r>
              <a:rPr lang="en-US" sz="32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.</a:t>
            </a:r>
          </a:p>
          <a:p>
            <a:endParaRPr lang="en-US" sz="3200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Nam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ipiendis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est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resto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maiorepro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demolore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ni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si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auda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volo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volutat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atiur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?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Borrorum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quis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re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rerro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quame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corum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quaspe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net ant et rem </a:t>
            </a:r>
            <a:r>
              <a:rPr lang="en-US" sz="3200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quis</a:t>
            </a:r>
            <a:r>
              <a:rPr lang="en-US" sz="3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erita</a:t>
            </a:r>
            <a:r>
              <a:rPr lang="en-US" sz="32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.</a:t>
            </a:r>
            <a:endParaRPr lang="en-US" sz="3200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256982" y="20463175"/>
            <a:ext cx="13277460" cy="1892826"/>
          </a:xfrm>
          <a:prstGeom prst="rect">
            <a:avLst/>
          </a:prstGeom>
          <a:solidFill>
            <a:srgbClr val="AD000E"/>
          </a:solidFill>
          <a:ln>
            <a:solidFill>
              <a:srgbClr val="8A979A"/>
            </a:solidFill>
          </a:ln>
        </p:spPr>
        <p:txBody>
          <a:bodyPr wrap="square" lIns="457200" tIns="457200" rIns="457200" bIns="457200" rtlCol="0">
            <a:spAutoFit/>
          </a:bodyPr>
          <a:lstStyle/>
          <a:p>
            <a:r>
              <a:rPr lang="en-US" sz="6300" dirty="0" smtClean="0">
                <a:solidFill>
                  <a:schemeClr val="bg2"/>
                </a:solidFill>
              </a:rPr>
              <a:t>IV. Conclusions</a:t>
            </a:r>
            <a:endParaRPr lang="en-US" sz="6300" dirty="0">
              <a:solidFill>
                <a:schemeClr val="bg2"/>
              </a:solidFill>
            </a:endParaRPr>
          </a:p>
        </p:txBody>
      </p:sp>
      <p:pic>
        <p:nvPicPr>
          <p:cNvPr id="32" name="Picture 31" descr="sample graph 3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23405" y="11821118"/>
            <a:ext cx="6283895" cy="6224891"/>
          </a:xfrm>
          <a:prstGeom prst="rect">
            <a:avLst/>
          </a:prstGeom>
        </p:spPr>
      </p:pic>
      <p:pic>
        <p:nvPicPr>
          <p:cNvPr id="34" name="Picture 33" descr="IMG_9335.tif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4468" y="18710206"/>
            <a:ext cx="11432871" cy="68484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222400" y="16103600"/>
            <a:ext cx="184666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 descr="univeristy of utah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820" y="29632940"/>
            <a:ext cx="10034282" cy="2618948"/>
          </a:xfrm>
          <a:prstGeom prst="rect">
            <a:avLst/>
          </a:prstGeom>
        </p:spPr>
      </p:pic>
      <p:pic>
        <p:nvPicPr>
          <p:cNvPr id="17" name="Picture 16" descr="Awards 1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6843" y="23530123"/>
            <a:ext cx="12116443" cy="723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68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GS">
      <a:dk1>
        <a:srgbClr val="00253D"/>
      </a:dk1>
      <a:lt1>
        <a:sysClr val="window" lastClr="FFFFFF"/>
      </a:lt1>
      <a:dk2>
        <a:srgbClr val="1F497D"/>
      </a:dk2>
      <a:lt2>
        <a:srgbClr val="EEECE1"/>
      </a:lt2>
      <a:accent1>
        <a:srgbClr val="6D5241"/>
      </a:accent1>
      <a:accent2>
        <a:srgbClr val="8A979A"/>
      </a:accent2>
      <a:accent3>
        <a:srgbClr val="7F1727"/>
      </a:accent3>
      <a:accent4>
        <a:srgbClr val="402716"/>
      </a:accent4>
      <a:accent5>
        <a:srgbClr val="0C5F2D"/>
      </a:accent5>
      <a:accent6>
        <a:srgbClr val="2C2B2A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2124</TotalTime>
  <Words>1747</Words>
  <Application>Microsoft Macintosh PowerPoint</Application>
  <PresentationFormat>Custom</PresentationFormat>
  <Paragraphs>183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McEntire</dc:creator>
  <cp:lastModifiedBy>Cindy L Greaves</cp:lastModifiedBy>
  <cp:revision>74</cp:revision>
  <dcterms:created xsi:type="dcterms:W3CDTF">2012-09-25T05:06:36Z</dcterms:created>
  <dcterms:modified xsi:type="dcterms:W3CDTF">2016-03-22T21:37:19Z</dcterms:modified>
</cp:coreProperties>
</file>