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0" r:id="rId4"/>
    <p:sldId id="261" r:id="rId5"/>
    <p:sldId id="258" r:id="rId6"/>
    <p:sldId id="265" r:id="rId7"/>
    <p:sldId id="259" r:id="rId8"/>
    <p:sldId id="263" r:id="rId9"/>
    <p:sldId id="274" r:id="rId10"/>
    <p:sldId id="272" r:id="rId11"/>
    <p:sldId id="262" r:id="rId12"/>
    <p:sldId id="267" r:id="rId13"/>
    <p:sldId id="275" r:id="rId14"/>
    <p:sldId id="276" r:id="rId15"/>
    <p:sldId id="268" r:id="rId16"/>
    <p:sldId id="269" r:id="rId17"/>
    <p:sldId id="277" r:id="rId18"/>
    <p:sldId id="280" r:id="rId19"/>
    <p:sldId id="278" r:id="rId20"/>
    <p:sldId id="279" r:id="rId21"/>
    <p:sldId id="270" r:id="rId22"/>
    <p:sldId id="281" r:id="rId23"/>
    <p:sldId id="271" r:id="rId24"/>
    <p:sldId id="282" r:id="rId25"/>
    <p:sldId id="283" r:id="rId26"/>
    <p:sldId id="264" r:id="rId27"/>
    <p:sldId id="266"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94" d="100"/>
          <a:sy n="94" d="100"/>
        </p:scale>
        <p:origin x="-104" y="-952"/>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A069CB8-F204-4D06-B913-C5A26A89888A}" type="datetimeFigureOut">
              <a:rPr lang="en-US" dirty="0"/>
              <a:t>10/2/15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0B6E300-0A13-4A81-945A-7333C271A069}" type="datetimeFigureOut">
              <a:rPr lang="en-US" dirty="0"/>
              <a:t>10/2/15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671962-1EA4-46E7-BCB0-F36CE46D1A59}" type="datetimeFigureOut">
              <a:rPr lang="en-US" dirty="0"/>
              <a:t>10/2/15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30BB376-B19C-488D-ABEB-03C7E6E9E3E0}" type="datetimeFigureOut">
              <a:rPr lang="en-US" dirty="0"/>
              <a:t>10/2/15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29637A9-119A-49DA-BD12-AAC58B377D80}"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6F077B-A50F-4D64-8574-E2D6A98A5553}" type="datetimeFigureOut">
              <a:rPr lang="en-US" dirty="0"/>
              <a:t>10/2/15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D9E2A62-1983-43A1-A163-D8AA46534C80}" type="datetimeFigureOut">
              <a:rPr lang="en-US" dirty="0"/>
              <a:t>10/2/15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8F3E3B-34E3-4345-B2A1-994B83598A9C}" type="datetimeFigureOut">
              <a:rPr lang="en-US" dirty="0"/>
              <a:t>10/2/15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D816C96-82A1-4D77-8ADA-627AC6FE3D65}" type="datetimeFigureOut">
              <a:rPr lang="en-US" dirty="0"/>
              <a:t>10/2/15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102C1E-28F2-47E9-802D-339E64E2F920}" type="datetimeFigureOut">
              <a:rPr lang="en-US" dirty="0"/>
              <a:t>10/2/15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4271A48-F18A-45B3-BC05-1E27DA3F88AF}" type="datetimeFigureOut">
              <a:rPr lang="en-US" dirty="0"/>
              <a:t>10/2/15</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747F8-9654-4282-85D2-65F41AAE7A75}" type="datetimeFigureOut">
              <a:rPr lang="en-US" dirty="0"/>
              <a:t>10/2/15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DC5B261-8843-42D1-AAFC-05E20E2D9B97}" type="datetimeFigureOut">
              <a:rPr lang="en-US" dirty="0"/>
              <a:t>10/2/15</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stephanie.shiver@utah.edu" TargetMode="External"/><Relationship Id="rId3" Type="http://schemas.openxmlformats.org/officeDocument/2006/relationships/hyperlink" Target="mailto:our@utah.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our.utah.edu/events/undergraduate-research-symposium/" TargetMode="External"/><Relationship Id="rId4" Type="http://schemas.openxmlformats.org/officeDocument/2006/relationships/hyperlink" Target="http://our.utah.edu/events/conferences/ucur/" TargetMode="External"/><Relationship Id="rId5" Type="http://schemas.openxmlformats.org/officeDocument/2006/relationships/hyperlink" Target="http://our.utah.edu/events/conferences/ncur/" TargetMode="External"/><Relationship Id="rId6" Type="http://schemas.openxmlformats.org/officeDocument/2006/relationships/hyperlink" Target="http://our.utah.edu/for-students/undergraduate-research-scholar-designation-ursd/" TargetMode="External"/><Relationship Id="rId1" Type="http://schemas.openxmlformats.org/officeDocument/2006/relationships/slideLayout" Target="../slideLayouts/slideLayout2.xml"/><Relationship Id="rId2" Type="http://schemas.openxmlformats.org/officeDocument/2006/relationships/hyperlink" Target="http://our.utah.edu/events/seminars-workshop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smtClean="0"/>
              <a:t>UROP Proposal Prep Session</a:t>
            </a:r>
            <a:endParaRPr lang="en-US" dirty="0"/>
          </a:p>
        </p:txBody>
      </p:sp>
      <p:sp>
        <p:nvSpPr>
          <p:cNvPr id="3" name="Subtitle 2"/>
          <p:cNvSpPr>
            <a:spLocks noGrp="1"/>
          </p:cNvSpPr>
          <p:nvPr>
            <p:ph type="subTitle" idx="1"/>
          </p:nvPr>
        </p:nvSpPr>
        <p:spPr>
          <a:xfrm>
            <a:off x="1100051" y="4455621"/>
            <a:ext cx="10058400" cy="1657080"/>
          </a:xfrm>
        </p:spPr>
        <p:txBody>
          <a:bodyPr>
            <a:normAutofit lnSpcReduction="10000"/>
          </a:bodyPr>
          <a:lstStyle/>
          <a:p>
            <a:r>
              <a:rPr lang="en-US" dirty="0" smtClean="0"/>
              <a:t>The office of undergraduate Research</a:t>
            </a:r>
          </a:p>
          <a:p>
            <a:r>
              <a:rPr lang="en-US" dirty="0" smtClean="0"/>
              <a:t>October 2, 2015</a:t>
            </a:r>
          </a:p>
          <a:p>
            <a:r>
              <a:rPr lang="en-US" dirty="0" smtClean="0"/>
              <a:t>						      									        Stephanie.shiver@Utah.edu</a:t>
            </a:r>
            <a:endParaRPr lang="en-US" dirty="0"/>
          </a:p>
        </p:txBody>
      </p:sp>
    </p:spTree>
    <p:extLst>
      <p:ext uri="{BB962C8B-B14F-4D97-AF65-F5344CB8AC3E}">
        <p14:creationId xmlns:p14="http://schemas.microsoft.com/office/powerpoint/2010/main" val="393862369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Details</a:t>
            </a:r>
            <a:endParaRPr lang="en-US" dirty="0"/>
          </a:p>
        </p:txBody>
      </p:sp>
      <p:sp>
        <p:nvSpPr>
          <p:cNvPr id="3" name="Content Placeholder 2"/>
          <p:cNvSpPr>
            <a:spLocks noGrp="1"/>
          </p:cNvSpPr>
          <p:nvPr>
            <p:ph idx="1"/>
          </p:nvPr>
        </p:nvSpPr>
        <p:spPr/>
        <p:txBody>
          <a:bodyPr>
            <a:normAutofit fontScale="92500"/>
          </a:bodyPr>
          <a:lstStyle/>
          <a:p>
            <a:pPr>
              <a:buFont typeface="Arial" panose="020B0604020202020204" pitchFamily="34" charset="0"/>
              <a:buChar char="•"/>
            </a:pPr>
            <a:r>
              <a:rPr lang="en-US" sz="2800" dirty="0"/>
              <a:t>Complete the online application form.</a:t>
            </a:r>
          </a:p>
          <a:p>
            <a:pPr lvl="1">
              <a:buFont typeface="Arial" panose="020B0604020202020204" pitchFamily="34" charset="0"/>
              <a:buChar char="•"/>
            </a:pPr>
            <a:endParaRPr lang="en-US" sz="2000" dirty="0" smtClean="0"/>
          </a:p>
          <a:p>
            <a:pPr lvl="1">
              <a:buFont typeface="Arial" panose="020B0604020202020204" pitchFamily="34" charset="0"/>
              <a:buChar char="•"/>
            </a:pPr>
            <a:r>
              <a:rPr lang="en-US" sz="2400" dirty="0" smtClean="0"/>
              <a:t>The </a:t>
            </a:r>
            <a:r>
              <a:rPr lang="en-US" sz="2400" dirty="0"/>
              <a:t>form requires student and faculty mentor information, title of proposal, and 4-6 page proposal attached as a </a:t>
            </a:r>
            <a:r>
              <a:rPr lang="en-US" sz="2400" dirty="0" err="1"/>
              <a:t>pdf</a:t>
            </a:r>
            <a:r>
              <a:rPr lang="en-US" sz="2400" dirty="0"/>
              <a:t> (name the file </a:t>
            </a:r>
            <a:r>
              <a:rPr lang="en-US" sz="2400" b="1" dirty="0" smtClean="0"/>
              <a:t>LASTNAME </a:t>
            </a:r>
            <a:r>
              <a:rPr lang="en-US" sz="2400" b="1" dirty="0" err="1" smtClean="0"/>
              <a:t>Proposal.pdf</a:t>
            </a:r>
            <a:r>
              <a:rPr lang="en-US" sz="2400" dirty="0" smtClean="0"/>
              <a:t>)</a:t>
            </a:r>
            <a:r>
              <a:rPr lang="en-US" sz="2400" dirty="0"/>
              <a:t>.</a:t>
            </a:r>
          </a:p>
          <a:p>
            <a:pPr lvl="1">
              <a:buFont typeface="Arial" panose="020B0604020202020204" pitchFamily="34" charset="0"/>
              <a:buChar char="•"/>
            </a:pPr>
            <a:endParaRPr lang="en-US" sz="2400" dirty="0" smtClean="0"/>
          </a:p>
          <a:p>
            <a:pPr lvl="1">
              <a:buFont typeface="Arial" panose="020B0604020202020204" pitchFamily="34" charset="0"/>
              <a:buChar char="•"/>
            </a:pPr>
            <a:r>
              <a:rPr lang="en-US" sz="2400" dirty="0" smtClean="0"/>
              <a:t>Upon </a:t>
            </a:r>
            <a:r>
              <a:rPr lang="en-US" sz="2400" dirty="0"/>
              <a:t>submission of the form, students will receive an email that must be forwarded to the faculty mentor. This email contains a link for the faculty mentor to follow to provide her/his recommendation. </a:t>
            </a:r>
            <a:r>
              <a:rPr lang="en-US" sz="2400" b="1" i="1" dirty="0"/>
              <a:t>The faculty mentor’s recommendation must be received by the faculty deadline in order for an application to be considered for funding. It is the student’s responsibility to ensure that the faculty mentor receives the emailed link and is aware of the deadline.</a:t>
            </a:r>
            <a:endParaRPr lang="en-US" sz="2400" dirty="0"/>
          </a:p>
          <a:p>
            <a:endParaRPr lang="en-US" dirty="0"/>
          </a:p>
        </p:txBody>
      </p:sp>
    </p:spTree>
    <p:extLst>
      <p:ext uri="{BB962C8B-B14F-4D97-AF65-F5344CB8AC3E}">
        <p14:creationId xmlns:p14="http://schemas.microsoft.com/office/powerpoint/2010/main" val="3730805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Proposals</a:t>
            </a:r>
            <a:endParaRPr lang="en-US" dirty="0"/>
          </a:p>
        </p:txBody>
      </p:sp>
      <p:sp>
        <p:nvSpPr>
          <p:cNvPr id="3" name="Content Placeholder 2"/>
          <p:cNvSpPr>
            <a:spLocks noGrp="1"/>
          </p:cNvSpPr>
          <p:nvPr>
            <p:ph idx="1"/>
          </p:nvPr>
        </p:nvSpPr>
        <p:spPr/>
        <p:txBody>
          <a:bodyPr>
            <a:normAutofit fontScale="85000" lnSpcReduction="10000"/>
          </a:bodyPr>
          <a:lstStyle/>
          <a:p>
            <a:pPr>
              <a:buFont typeface="Arial" panose="020B0604020202020204" pitchFamily="34" charset="0"/>
              <a:buChar char="•"/>
            </a:pPr>
            <a:r>
              <a:rPr lang="en-US" sz="2200" dirty="0"/>
              <a:t>4</a:t>
            </a:r>
            <a:r>
              <a:rPr lang="en-US" sz="2200" dirty="0" smtClean="0"/>
              <a:t> </a:t>
            </a:r>
            <a:r>
              <a:rPr lang="en-US" sz="2200" dirty="0"/>
              <a:t>samples in different subject areas: </a:t>
            </a:r>
          </a:p>
          <a:p>
            <a:pPr lvl="1">
              <a:buFont typeface="Arial" panose="020B0604020202020204" pitchFamily="34" charset="0"/>
              <a:buChar char="•"/>
            </a:pPr>
            <a:r>
              <a:rPr lang="en-US" sz="2000" dirty="0" smtClean="0"/>
              <a:t>Social </a:t>
            </a:r>
            <a:r>
              <a:rPr lang="en-US" sz="2000" dirty="0" smtClean="0"/>
              <a:t>Work</a:t>
            </a:r>
          </a:p>
          <a:p>
            <a:pPr lvl="1">
              <a:buFont typeface="Arial" panose="020B0604020202020204" pitchFamily="34" charset="0"/>
              <a:buChar char="•"/>
            </a:pPr>
            <a:r>
              <a:rPr lang="en-US" sz="2000" dirty="0" smtClean="0"/>
              <a:t>Fine Arts</a:t>
            </a:r>
          </a:p>
          <a:p>
            <a:pPr lvl="1">
              <a:buFont typeface="Arial" panose="020B0604020202020204" pitchFamily="34" charset="0"/>
              <a:buChar char="•"/>
            </a:pPr>
            <a:r>
              <a:rPr lang="en-US" sz="2000" dirty="0" smtClean="0"/>
              <a:t>Chemistry</a:t>
            </a:r>
          </a:p>
          <a:p>
            <a:pPr lvl="1">
              <a:buFont typeface="Arial" panose="020B0604020202020204" pitchFamily="34" charset="0"/>
              <a:buChar char="•"/>
            </a:pPr>
            <a:r>
              <a:rPr lang="en-US" sz="2000" dirty="0" smtClean="0"/>
              <a:t>Medicine</a:t>
            </a:r>
            <a:endParaRPr lang="en-US" sz="1600" dirty="0" smtClean="0"/>
          </a:p>
          <a:p>
            <a:pPr>
              <a:buFont typeface="Arial" panose="020B0604020202020204" pitchFamily="34" charset="0"/>
              <a:buChar char="•"/>
            </a:pPr>
            <a:r>
              <a:rPr lang="en-US" sz="2200" dirty="0" smtClean="0"/>
              <a:t>Use them as a guide, NOT as a formula.  Look for:</a:t>
            </a:r>
          </a:p>
          <a:p>
            <a:pPr lvl="1">
              <a:buFont typeface="Arial" panose="020B0604020202020204" pitchFamily="34" charset="0"/>
              <a:buChar char="•"/>
            </a:pPr>
            <a:r>
              <a:rPr lang="en-US" sz="2000" dirty="0"/>
              <a:t>F</a:t>
            </a:r>
            <a:r>
              <a:rPr lang="en-US" sz="2000" dirty="0" smtClean="0"/>
              <a:t>ormatting and flow </a:t>
            </a:r>
            <a:endParaRPr lang="en-US" sz="2000" dirty="0"/>
          </a:p>
          <a:p>
            <a:pPr lvl="1">
              <a:buFont typeface="Arial" panose="020B0604020202020204" pitchFamily="34" charset="0"/>
              <a:buChar char="•"/>
            </a:pPr>
            <a:r>
              <a:rPr lang="en-US" sz="2000" dirty="0"/>
              <a:t>H</a:t>
            </a:r>
            <a:r>
              <a:rPr lang="en-US" sz="2000" dirty="0" smtClean="0"/>
              <a:t>ow required content can be organized and explained</a:t>
            </a:r>
          </a:p>
          <a:p>
            <a:pPr lvl="1">
              <a:buFont typeface="Arial" panose="020B0604020202020204" pitchFamily="34" charset="0"/>
              <a:buChar char="•"/>
            </a:pPr>
            <a:r>
              <a:rPr lang="en-US" sz="2000" dirty="0" smtClean="0"/>
              <a:t>How to use the specifically required sections</a:t>
            </a:r>
          </a:p>
          <a:p>
            <a:pPr lvl="1">
              <a:buFont typeface="Arial" panose="020B0604020202020204" pitchFamily="34" charset="0"/>
              <a:buChar char="•"/>
            </a:pPr>
            <a:endParaRPr lang="en-US" sz="1600" dirty="0" smtClean="0"/>
          </a:p>
          <a:p>
            <a:pPr>
              <a:buFont typeface="Arial" panose="020B0604020202020204" pitchFamily="34" charset="0"/>
              <a:buChar char="•"/>
            </a:pPr>
            <a:r>
              <a:rPr lang="en-US" sz="2200" dirty="0" smtClean="0"/>
              <a:t>These proposals are not perfect; they are good examples of proposals that have been accepted.*</a:t>
            </a:r>
          </a:p>
          <a:p>
            <a:pPr>
              <a:buFont typeface="Arial" panose="020B0604020202020204" pitchFamily="34" charset="0"/>
              <a:buChar char="•"/>
            </a:pPr>
            <a:r>
              <a:rPr lang="en-US" sz="1900" b="1" i="1" dirty="0" smtClean="0"/>
              <a:t>*Disclaimer – These proposals were awarded in the semester they were submitted.  This does not reflect the applicant pool in other semesters</a:t>
            </a:r>
            <a:r>
              <a:rPr lang="en-US" sz="1900" b="1" i="1" dirty="0" smtClean="0"/>
              <a:t>.</a:t>
            </a:r>
            <a:endParaRPr lang="en-US" sz="1900" b="1" i="1" dirty="0" smtClean="0"/>
          </a:p>
        </p:txBody>
      </p:sp>
    </p:spTree>
    <p:extLst>
      <p:ext uri="{BB962C8B-B14F-4D97-AF65-F5344CB8AC3E}">
        <p14:creationId xmlns:p14="http://schemas.microsoft.com/office/powerpoint/2010/main" val="559370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a:t>
            </a:r>
            <a:r>
              <a:rPr lang="en-US" dirty="0" smtClean="0"/>
              <a:t>Problem/Topic </a:t>
            </a:r>
            <a:r>
              <a:rPr lang="en-US" dirty="0" smtClean="0"/>
              <a:t>of </a:t>
            </a:r>
            <a:r>
              <a:rPr lang="en-US" dirty="0" smtClean="0"/>
              <a:t>Research </a:t>
            </a:r>
            <a:r>
              <a:rPr lang="en-US" dirty="0" smtClean="0"/>
              <a:t>or </a:t>
            </a:r>
            <a:r>
              <a:rPr lang="en-US" dirty="0" smtClean="0"/>
              <a:t>Creative </a:t>
            </a:r>
            <a:r>
              <a:rPr lang="en-US" dirty="0"/>
              <a:t>W</a:t>
            </a:r>
            <a:r>
              <a:rPr lang="en-US" dirty="0" smtClean="0"/>
              <a:t>ork</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Purpose</a:t>
            </a:r>
            <a:r>
              <a:rPr lang="en-US" sz="3200" dirty="0"/>
              <a:t>: to clearly set out what topic/issue you will be addressing in your UROP project; to make clear that it is concrete and </a:t>
            </a:r>
            <a:r>
              <a:rPr lang="en-US" sz="3200" dirty="0" smtClean="0"/>
              <a:t>important</a:t>
            </a:r>
            <a:endParaRPr lang="en-US" sz="2400" dirty="0" smtClean="0"/>
          </a:p>
          <a:p>
            <a:endParaRPr lang="en-US" sz="2400" dirty="0" smtClean="0"/>
          </a:p>
          <a:p>
            <a:r>
              <a:rPr lang="en-US" sz="2400" dirty="0" smtClean="0"/>
              <a:t>Things to notice about sample proposals:</a:t>
            </a:r>
            <a:endParaRPr lang="en-US" sz="2400" dirty="0"/>
          </a:p>
          <a:p>
            <a:pPr>
              <a:buFont typeface="Arial"/>
              <a:buChar char="•"/>
            </a:pPr>
            <a:r>
              <a:rPr lang="en-US" sz="2400" dirty="0" smtClean="0"/>
              <a:t> Clear and concise </a:t>
            </a:r>
          </a:p>
          <a:p>
            <a:pPr>
              <a:buFont typeface="Arial"/>
              <a:buChar char="•"/>
            </a:pPr>
            <a:r>
              <a:rPr lang="en-US" sz="2400" dirty="0" smtClean="0"/>
              <a:t>“Impact” or “significance”</a:t>
            </a:r>
          </a:p>
        </p:txBody>
      </p:sp>
    </p:spTree>
    <p:extLst>
      <p:ext uri="{BB962C8B-B14F-4D97-AF65-F5344CB8AC3E}">
        <p14:creationId xmlns:p14="http://schemas.microsoft.com/office/powerpoint/2010/main" val="2720220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504872"/>
          </a:xfrm>
        </p:spPr>
        <p:txBody>
          <a:bodyPr>
            <a:normAutofit fontScale="92500" lnSpcReduction="20000"/>
          </a:bodyPr>
          <a:lstStyle/>
          <a:p>
            <a:r>
              <a:rPr lang="en-US" dirty="0"/>
              <a:t>Statement of the problem:</a:t>
            </a:r>
          </a:p>
          <a:p>
            <a:r>
              <a:rPr lang="en-US" dirty="0"/>
              <a:t>In western countries, atherosclerosis is associated with high morbidity and mortality1. As</a:t>
            </a:r>
          </a:p>
          <a:p>
            <a:r>
              <a:rPr lang="en-US" dirty="0"/>
              <a:t>a form of atherosclerosis, peripheral arterial disease (PAD) affects approximately 8 million adult</a:t>
            </a:r>
          </a:p>
          <a:p>
            <a:r>
              <a:rPr lang="en-US" dirty="0"/>
              <a:t>Americans, including 12-20% of Americans over 60 yrs2. While symptoms of early PAD are</a:t>
            </a:r>
          </a:p>
          <a:p>
            <a:r>
              <a:rPr lang="en-US" dirty="0"/>
              <a:t>only pain caused by ischemia, at advanced stages PAD patients may require limb amputation and</a:t>
            </a:r>
          </a:p>
          <a:p>
            <a:r>
              <a:rPr lang="en-US" dirty="0"/>
              <a:t>even have a significant risk of death3. Conventionally, the diagnosis of PAD relies on CT or MRI</a:t>
            </a:r>
          </a:p>
          <a:p>
            <a:r>
              <a:rPr lang="en-US" dirty="0"/>
              <a:t>angiography imaging to detect the narrowing of peripheral arteries. However, better management</a:t>
            </a:r>
          </a:p>
          <a:p>
            <a:r>
              <a:rPr lang="en-US" dirty="0"/>
              <a:t>of these PAD patients requires also the information on the functional status of calf muscle. In</a:t>
            </a:r>
          </a:p>
          <a:p>
            <a:r>
              <a:rPr lang="en-US" dirty="0"/>
              <a:t>this project, we aim to test the feasibility and performance of a functional MRI technique (Blood</a:t>
            </a:r>
          </a:p>
          <a:p>
            <a:r>
              <a:rPr lang="en-US" dirty="0"/>
              <a:t>Oxygen Level Dependent, BOLD) in assessing the function of calf muscle</a:t>
            </a:r>
            <a:r>
              <a:rPr lang="en-US" dirty="0" smtClean="0"/>
              <a:t>.*</a:t>
            </a:r>
          </a:p>
          <a:p>
            <a:endParaRPr lang="en-US" dirty="0"/>
          </a:p>
          <a:p>
            <a:r>
              <a:rPr lang="en-US" sz="1200" dirty="0" smtClean="0"/>
              <a:t>*Medicine Sample Proposal</a:t>
            </a:r>
            <a:endParaRPr lang="en-US" sz="1200" dirty="0"/>
          </a:p>
        </p:txBody>
      </p:sp>
    </p:spTree>
    <p:extLst>
      <p:ext uri="{BB962C8B-B14F-4D97-AF65-F5344CB8AC3E}">
        <p14:creationId xmlns:p14="http://schemas.microsoft.com/office/powerpoint/2010/main" val="2420292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183316"/>
            <a:ext cx="10058400" cy="1374873"/>
          </a:xfrm>
        </p:spPr>
        <p:txBody>
          <a:bodyPr>
            <a:normAutofit/>
          </a:bodyPr>
          <a:lstStyle/>
          <a:p>
            <a:r>
              <a:rPr lang="en-US" dirty="0" smtClean="0"/>
              <a:t>Statement of Problem/Topic of Research or Creative Work</a:t>
            </a:r>
            <a:endParaRPr lang="en-US" dirty="0"/>
          </a:p>
        </p:txBody>
      </p:sp>
      <p:sp>
        <p:nvSpPr>
          <p:cNvPr id="3" name="Content Placeholder 2"/>
          <p:cNvSpPr>
            <a:spLocks noGrp="1"/>
          </p:cNvSpPr>
          <p:nvPr>
            <p:ph idx="1"/>
          </p:nvPr>
        </p:nvSpPr>
        <p:spPr>
          <a:xfrm>
            <a:off x="1097280" y="1845734"/>
            <a:ext cx="10058400" cy="4478684"/>
          </a:xfrm>
        </p:spPr>
        <p:txBody>
          <a:bodyPr>
            <a:normAutofit fontScale="92500" lnSpcReduction="20000"/>
          </a:bodyPr>
          <a:lstStyle/>
          <a:p>
            <a:pPr>
              <a:lnSpc>
                <a:spcPct val="110000"/>
              </a:lnSpc>
              <a:spcBef>
                <a:spcPts val="0"/>
              </a:spcBef>
              <a:spcAft>
                <a:spcPts val="0"/>
              </a:spcAft>
            </a:pPr>
            <a:r>
              <a:rPr lang="en-US" b="1" dirty="0"/>
              <a:t>Statement of Research Topic</a:t>
            </a:r>
          </a:p>
          <a:p>
            <a:pPr marL="201168" lvl="1" indent="0">
              <a:lnSpc>
                <a:spcPct val="110000"/>
              </a:lnSpc>
              <a:spcBef>
                <a:spcPts val="0"/>
              </a:spcBef>
              <a:spcAft>
                <a:spcPts val="0"/>
              </a:spcAft>
              <a:buNone/>
            </a:pPr>
            <a:r>
              <a:rPr lang="en-US" sz="1900" dirty="0" smtClean="0"/>
              <a:t>Cancer </a:t>
            </a:r>
            <a:r>
              <a:rPr lang="en-US" sz="1900" dirty="0"/>
              <a:t>is a major health concern of our day and thus is a topic of much research.</a:t>
            </a:r>
          </a:p>
          <a:p>
            <a:pPr>
              <a:lnSpc>
                <a:spcPct val="110000"/>
              </a:lnSpc>
              <a:spcBef>
                <a:spcPts val="0"/>
              </a:spcBef>
              <a:spcAft>
                <a:spcPts val="0"/>
              </a:spcAft>
            </a:pPr>
            <a:r>
              <a:rPr lang="en-US" sz="1900" dirty="0"/>
              <a:t>Numerous studies have investigated the psychosocial impacts of cancer on young adults,</a:t>
            </a:r>
          </a:p>
          <a:p>
            <a:pPr>
              <a:lnSpc>
                <a:spcPct val="110000"/>
              </a:lnSpc>
              <a:spcBef>
                <a:spcPts val="0"/>
              </a:spcBef>
              <a:spcAft>
                <a:spcPts val="0"/>
              </a:spcAft>
            </a:pPr>
            <a:r>
              <a:rPr lang="en-US" sz="1900" dirty="0"/>
              <a:t>however; little research has examined the impact from the cancer patient’s own perspective. The</a:t>
            </a:r>
          </a:p>
          <a:p>
            <a:pPr>
              <a:lnSpc>
                <a:spcPct val="110000"/>
              </a:lnSpc>
              <a:spcBef>
                <a:spcPts val="0"/>
              </a:spcBef>
              <a:spcAft>
                <a:spcPts val="0"/>
              </a:spcAft>
            </a:pPr>
            <a:r>
              <a:rPr lang="en-US" sz="1900" dirty="0"/>
              <a:t>proposed project will explore the experiences of young adult cancer survivors using </a:t>
            </a:r>
            <a:r>
              <a:rPr lang="en-US" sz="1900" dirty="0" err="1"/>
              <a:t>photovoice</a:t>
            </a:r>
            <a:r>
              <a:rPr lang="en-US" sz="1900" dirty="0"/>
              <a:t>,</a:t>
            </a:r>
          </a:p>
          <a:p>
            <a:pPr>
              <a:lnSpc>
                <a:spcPct val="110000"/>
              </a:lnSpc>
              <a:spcBef>
                <a:spcPts val="0"/>
              </a:spcBef>
              <a:spcAft>
                <a:spcPts val="0"/>
              </a:spcAft>
            </a:pPr>
            <a:r>
              <a:rPr lang="en-US" sz="1900" dirty="0"/>
              <a:t>a participant driven research approach.</a:t>
            </a:r>
          </a:p>
          <a:p>
            <a:pPr marL="201168" lvl="1" indent="0">
              <a:lnSpc>
                <a:spcPct val="110000"/>
              </a:lnSpc>
              <a:spcBef>
                <a:spcPts val="0"/>
              </a:spcBef>
              <a:spcAft>
                <a:spcPts val="0"/>
              </a:spcAft>
              <a:buNone/>
            </a:pPr>
            <a:r>
              <a:rPr lang="en-US" sz="1900" dirty="0" err="1"/>
              <a:t>Photovoice</a:t>
            </a:r>
            <a:r>
              <a:rPr lang="en-US" sz="1900" dirty="0"/>
              <a:t> is an innovative qualitative research approach to conduct participant driven</a:t>
            </a:r>
          </a:p>
          <a:p>
            <a:pPr>
              <a:lnSpc>
                <a:spcPct val="110000"/>
              </a:lnSpc>
              <a:spcBef>
                <a:spcPts val="0"/>
              </a:spcBef>
              <a:spcAft>
                <a:spcPts val="0"/>
              </a:spcAft>
            </a:pPr>
            <a:r>
              <a:rPr lang="en-US" sz="1900" dirty="0"/>
              <a:t>research through photography and narratives. This approach will allow the participants to</a:t>
            </a:r>
          </a:p>
          <a:p>
            <a:pPr>
              <a:lnSpc>
                <a:spcPct val="110000"/>
              </a:lnSpc>
              <a:spcBef>
                <a:spcPts val="0"/>
              </a:spcBef>
              <a:spcAft>
                <a:spcPts val="0"/>
              </a:spcAft>
            </a:pPr>
            <a:r>
              <a:rPr lang="en-US" sz="1900" dirty="0"/>
              <a:t>document photographic images of their experiences, and identify important aspects of their</a:t>
            </a:r>
          </a:p>
          <a:p>
            <a:pPr>
              <a:lnSpc>
                <a:spcPct val="110000"/>
              </a:lnSpc>
              <a:spcBef>
                <a:spcPts val="0"/>
              </a:spcBef>
              <a:spcAft>
                <a:spcPts val="0"/>
              </a:spcAft>
            </a:pPr>
            <a:r>
              <a:rPr lang="en-US" sz="1900" dirty="0"/>
              <a:t>cancer survivorship. Photography serves as the catalyst to discuss emergent themes and personal</a:t>
            </a:r>
          </a:p>
          <a:p>
            <a:pPr>
              <a:lnSpc>
                <a:spcPct val="110000"/>
              </a:lnSpc>
              <a:spcBef>
                <a:spcPts val="0"/>
              </a:spcBef>
              <a:spcAft>
                <a:spcPts val="0"/>
              </a:spcAft>
            </a:pPr>
            <a:r>
              <a:rPr lang="en-US" sz="1900" dirty="0"/>
              <a:t>experiences. After sharing images captured from the week, participants will identify one theme</a:t>
            </a:r>
          </a:p>
          <a:p>
            <a:pPr>
              <a:lnSpc>
                <a:spcPct val="110000"/>
              </a:lnSpc>
              <a:spcBef>
                <a:spcPts val="0"/>
              </a:spcBef>
              <a:spcAft>
                <a:spcPts val="0"/>
              </a:spcAft>
            </a:pPr>
            <a:r>
              <a:rPr lang="en-US" sz="1900" dirty="0"/>
              <a:t>using group consensus, and will then discuss how it relates to their experience. The discussions</a:t>
            </a:r>
          </a:p>
          <a:p>
            <a:pPr>
              <a:lnSpc>
                <a:spcPct val="110000"/>
              </a:lnSpc>
              <a:spcBef>
                <a:spcPts val="0"/>
              </a:spcBef>
              <a:spcAft>
                <a:spcPts val="0"/>
              </a:spcAft>
            </a:pPr>
            <a:r>
              <a:rPr lang="en-US" sz="1900" dirty="0"/>
              <a:t>will be recorded and used for analysis.</a:t>
            </a:r>
          </a:p>
          <a:p>
            <a:pPr marL="201168" lvl="1" indent="0">
              <a:lnSpc>
                <a:spcPct val="110000"/>
              </a:lnSpc>
              <a:spcBef>
                <a:spcPts val="0"/>
              </a:spcBef>
              <a:spcAft>
                <a:spcPts val="0"/>
              </a:spcAft>
              <a:buNone/>
            </a:pPr>
            <a:r>
              <a:rPr lang="en-US" sz="1900" dirty="0"/>
              <a:t>The images and narratives documented will be used in photo exhibits, town hall</a:t>
            </a:r>
          </a:p>
          <a:p>
            <a:pPr>
              <a:lnSpc>
                <a:spcPct val="110000"/>
              </a:lnSpc>
              <a:spcBef>
                <a:spcPts val="0"/>
              </a:spcBef>
              <a:spcAft>
                <a:spcPts val="0"/>
              </a:spcAft>
            </a:pPr>
            <a:r>
              <a:rPr lang="en-US" sz="1900" dirty="0"/>
              <a:t>meetings, and publications. This research will be used for future interdisciplinary follow up</a:t>
            </a:r>
          </a:p>
          <a:p>
            <a:pPr>
              <a:lnSpc>
                <a:spcPct val="110000"/>
              </a:lnSpc>
              <a:spcBef>
                <a:spcPts val="0"/>
              </a:spcBef>
              <a:spcAft>
                <a:spcPts val="0"/>
              </a:spcAft>
            </a:pPr>
            <a:r>
              <a:rPr lang="en-US" sz="1900" dirty="0"/>
              <a:t>studies with the Huntsman Cancer Institute and the College of Social Work</a:t>
            </a:r>
            <a:r>
              <a:rPr lang="en-US" sz="1900" dirty="0" smtClean="0"/>
              <a:t>.*</a:t>
            </a:r>
          </a:p>
          <a:p>
            <a:pPr>
              <a:lnSpc>
                <a:spcPct val="110000"/>
              </a:lnSpc>
              <a:spcBef>
                <a:spcPts val="0"/>
              </a:spcBef>
              <a:spcAft>
                <a:spcPts val="0"/>
              </a:spcAft>
            </a:pPr>
            <a:endParaRPr lang="en-US" sz="1900" dirty="0"/>
          </a:p>
          <a:p>
            <a:pPr>
              <a:lnSpc>
                <a:spcPct val="110000"/>
              </a:lnSpc>
              <a:spcBef>
                <a:spcPts val="0"/>
              </a:spcBef>
              <a:spcAft>
                <a:spcPts val="0"/>
              </a:spcAft>
            </a:pPr>
            <a:r>
              <a:rPr lang="en-US" sz="1000" dirty="0" smtClean="0"/>
              <a:t>*Social Work Sample Proposal</a:t>
            </a:r>
            <a:endParaRPr lang="en-US" sz="1100" dirty="0"/>
          </a:p>
        </p:txBody>
      </p:sp>
    </p:spTree>
    <p:extLst>
      <p:ext uri="{BB962C8B-B14F-4D97-AF65-F5344CB8AC3E}">
        <p14:creationId xmlns:p14="http://schemas.microsoft.com/office/powerpoint/2010/main" val="3584277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Background/Literature Review</a:t>
            </a:r>
            <a:endParaRPr lang="en-US" dirty="0"/>
          </a:p>
        </p:txBody>
      </p:sp>
      <p:sp>
        <p:nvSpPr>
          <p:cNvPr id="3" name="Content Placeholder 2"/>
          <p:cNvSpPr>
            <a:spLocks noGrp="1"/>
          </p:cNvSpPr>
          <p:nvPr>
            <p:ph idx="1"/>
          </p:nvPr>
        </p:nvSpPr>
        <p:spPr/>
        <p:txBody>
          <a:bodyPr/>
          <a:lstStyle/>
          <a:p>
            <a:r>
              <a:rPr lang="en-US" sz="3200" dirty="0"/>
              <a:t>Purpose: to make clear that </a:t>
            </a:r>
            <a:r>
              <a:rPr lang="en-US" sz="3200" dirty="0" smtClean="0"/>
              <a:t>you understand </a:t>
            </a:r>
            <a:r>
              <a:rPr lang="en-US" sz="3200" dirty="0"/>
              <a:t>where project lies in broader context; to exhibit that </a:t>
            </a:r>
            <a:r>
              <a:rPr lang="en-US" sz="3200" dirty="0" smtClean="0"/>
              <a:t>you are engaged </a:t>
            </a:r>
            <a:r>
              <a:rPr lang="en-US" sz="3200" dirty="0"/>
              <a:t>in project </a:t>
            </a:r>
            <a:r>
              <a:rPr lang="en-US" sz="3200" dirty="0" smtClean="0"/>
              <a:t>already - enough </a:t>
            </a:r>
            <a:r>
              <a:rPr lang="en-US" sz="3200" dirty="0"/>
              <a:t>to be able to effectively pursue project</a:t>
            </a:r>
          </a:p>
          <a:p>
            <a:endParaRPr lang="en-US" dirty="0" smtClean="0"/>
          </a:p>
          <a:p>
            <a:r>
              <a:rPr lang="en-US" sz="2400" dirty="0" smtClean="0"/>
              <a:t>Things to notice about sample proposals:</a:t>
            </a:r>
          </a:p>
          <a:p>
            <a:pPr>
              <a:buFont typeface="Arial"/>
              <a:buChar char="•"/>
            </a:pPr>
            <a:r>
              <a:rPr lang="en-US" dirty="0" smtClean="0"/>
              <a:t> Include citations</a:t>
            </a:r>
          </a:p>
          <a:p>
            <a:pPr>
              <a:buFont typeface="Arial"/>
              <a:buChar char="•"/>
            </a:pPr>
            <a:r>
              <a:rPr lang="en-US" dirty="0" smtClean="0"/>
              <a:t> Supports the claim that the project is significant</a:t>
            </a:r>
          </a:p>
          <a:p>
            <a:pPr marL="0" indent="0">
              <a:buNone/>
            </a:pPr>
            <a:endParaRPr lang="en-US" dirty="0" smtClean="0"/>
          </a:p>
        </p:txBody>
      </p:sp>
    </p:spTree>
    <p:extLst>
      <p:ext uri="{BB962C8B-B14F-4D97-AF65-F5344CB8AC3E}">
        <p14:creationId xmlns:p14="http://schemas.microsoft.com/office/powerpoint/2010/main" val="3677821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p:txBody>
          <a:bodyPr>
            <a:normAutofit lnSpcReduction="10000"/>
          </a:bodyPr>
          <a:lstStyle/>
          <a:p>
            <a:r>
              <a:rPr lang="en-US" sz="3200" dirty="0"/>
              <a:t>Purpose: </a:t>
            </a:r>
            <a:r>
              <a:rPr lang="en-US" sz="3200" dirty="0" smtClean="0"/>
              <a:t>provide both larger context </a:t>
            </a:r>
            <a:r>
              <a:rPr lang="en-US" sz="3200" i="1" dirty="0" smtClean="0"/>
              <a:t>and </a:t>
            </a:r>
            <a:r>
              <a:rPr lang="en-US" sz="3200" dirty="0" smtClean="0"/>
              <a:t>concrete</a:t>
            </a:r>
            <a:r>
              <a:rPr lang="en-US" sz="3200" dirty="0"/>
              <a:t>, achievable timeline </a:t>
            </a:r>
            <a:r>
              <a:rPr lang="en-US" sz="3200" i="1" dirty="0"/>
              <a:t>within 120 hours</a:t>
            </a:r>
            <a:r>
              <a:rPr lang="en-US" sz="3200" dirty="0"/>
              <a:t> (project is part of much larger project, but what are we funding?); evidence that work will be done with mentor</a:t>
            </a:r>
          </a:p>
          <a:p>
            <a:endParaRPr lang="en-US" dirty="0" smtClean="0"/>
          </a:p>
          <a:p>
            <a:r>
              <a:rPr lang="en-US" sz="2400" dirty="0" smtClean="0"/>
              <a:t>Things to notice about sample proposals:</a:t>
            </a:r>
            <a:endParaRPr lang="en-US" sz="2400" dirty="0"/>
          </a:p>
          <a:p>
            <a:pPr>
              <a:buFont typeface="Arial"/>
              <a:buChar char="•"/>
            </a:pPr>
            <a:r>
              <a:rPr lang="en-US" sz="2400" dirty="0" smtClean="0"/>
              <a:t> What the steps are will differ</a:t>
            </a:r>
          </a:p>
          <a:p>
            <a:pPr>
              <a:buFont typeface="Arial"/>
              <a:buChar char="•"/>
            </a:pPr>
            <a:r>
              <a:rPr lang="en-US" sz="2400" dirty="0" smtClean="0"/>
              <a:t> The actual timeline will differ</a:t>
            </a:r>
          </a:p>
          <a:p>
            <a:pPr>
              <a:buFont typeface="Arial"/>
              <a:buChar char="•"/>
            </a:pPr>
            <a:r>
              <a:rPr lang="en-US" sz="2400" dirty="0" smtClean="0"/>
              <a:t> How it is presented in proposal can differ</a:t>
            </a:r>
          </a:p>
        </p:txBody>
      </p:sp>
    </p:spTree>
    <p:extLst>
      <p:ext uri="{BB962C8B-B14F-4D97-AF65-F5344CB8AC3E}">
        <p14:creationId xmlns:p14="http://schemas.microsoft.com/office/powerpoint/2010/main" val="2785300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fontScale="62500" lnSpcReduction="20000"/>
          </a:bodyPr>
          <a:lstStyle/>
          <a:p>
            <a:pPr>
              <a:lnSpc>
                <a:spcPct val="120000"/>
              </a:lnSpc>
              <a:spcBef>
                <a:spcPts val="0"/>
              </a:spcBef>
              <a:spcAft>
                <a:spcPts val="0"/>
              </a:spcAft>
            </a:pPr>
            <a:r>
              <a:rPr lang="en-US" sz="2300" dirty="0"/>
              <a:t>In our research team, we have collected a group of BOLD data for healthy and PAD</a:t>
            </a:r>
          </a:p>
          <a:p>
            <a:pPr>
              <a:lnSpc>
                <a:spcPct val="120000"/>
              </a:lnSpc>
              <a:spcBef>
                <a:spcPts val="0"/>
              </a:spcBef>
              <a:spcAft>
                <a:spcPts val="0"/>
              </a:spcAft>
            </a:pPr>
            <a:r>
              <a:rPr lang="en-US" sz="2300" dirty="0"/>
              <a:t>patients, with all data acquired during exercise recovery. The first part of my project involves</a:t>
            </a:r>
          </a:p>
          <a:p>
            <a:pPr>
              <a:lnSpc>
                <a:spcPct val="120000"/>
              </a:lnSpc>
              <a:spcBef>
                <a:spcPts val="0"/>
              </a:spcBef>
              <a:spcAft>
                <a:spcPts val="0"/>
              </a:spcAft>
            </a:pPr>
            <a:r>
              <a:rPr lang="en-US" sz="2300" dirty="0"/>
              <a:t>segmenting different muscle groups of the calf and generating their T2* versus time curves. To</a:t>
            </a:r>
          </a:p>
          <a:p>
            <a:pPr>
              <a:lnSpc>
                <a:spcPct val="120000"/>
              </a:lnSpc>
              <a:spcBef>
                <a:spcPts val="0"/>
              </a:spcBef>
              <a:spcAft>
                <a:spcPts val="0"/>
              </a:spcAft>
            </a:pPr>
            <a:r>
              <a:rPr lang="en-US" sz="2300" dirty="0"/>
              <a:t>better localize the muscle groups, I will first study the anatomy of the calf muscle, and for each</a:t>
            </a:r>
          </a:p>
          <a:p>
            <a:pPr>
              <a:lnSpc>
                <a:spcPct val="120000"/>
              </a:lnSpc>
              <a:spcBef>
                <a:spcPts val="0"/>
              </a:spcBef>
              <a:spcAft>
                <a:spcPts val="0"/>
              </a:spcAft>
            </a:pPr>
            <a:r>
              <a:rPr lang="en-US" sz="2300" dirty="0"/>
              <a:t>data set, view a high-resolution anatomic image. To eliminate the impact of intramuscular</a:t>
            </a:r>
          </a:p>
          <a:p>
            <a:pPr>
              <a:lnSpc>
                <a:spcPct val="120000"/>
              </a:lnSpc>
              <a:spcBef>
                <a:spcPts val="0"/>
              </a:spcBef>
              <a:spcAft>
                <a:spcPts val="0"/>
              </a:spcAft>
            </a:pPr>
            <a:r>
              <a:rPr lang="en-US" sz="2300" dirty="0"/>
              <a:t>vessels or fat, we will also consider excluding some very bright or dark voxels. For fast</a:t>
            </a:r>
          </a:p>
          <a:p>
            <a:pPr>
              <a:lnSpc>
                <a:spcPct val="120000"/>
              </a:lnSpc>
              <a:spcBef>
                <a:spcPts val="0"/>
              </a:spcBef>
              <a:spcAft>
                <a:spcPts val="0"/>
              </a:spcAft>
            </a:pPr>
            <a:r>
              <a:rPr lang="en-US" sz="2300" dirty="0"/>
              <a:t>processing, I will program with </a:t>
            </a:r>
            <a:r>
              <a:rPr lang="en-US" sz="2300" dirty="0" err="1"/>
              <a:t>MatLab</a:t>
            </a:r>
            <a:r>
              <a:rPr lang="en-US" sz="2300" dirty="0"/>
              <a:t> to perform all computations, graphing, and region-</a:t>
            </a:r>
            <a:r>
              <a:rPr lang="en-US" sz="2300" dirty="0" smtClean="0"/>
              <a:t>of interest</a:t>
            </a:r>
            <a:endParaRPr lang="en-US" sz="2300" dirty="0"/>
          </a:p>
          <a:p>
            <a:pPr>
              <a:lnSpc>
                <a:spcPct val="120000"/>
              </a:lnSpc>
              <a:spcBef>
                <a:spcPts val="0"/>
              </a:spcBef>
              <a:spcAft>
                <a:spcPts val="0"/>
              </a:spcAft>
            </a:pPr>
            <a:r>
              <a:rPr lang="en-US" sz="2300" dirty="0"/>
              <a:t>(ROI) drawing. This portion of the project should require 2 months.</a:t>
            </a:r>
          </a:p>
          <a:p>
            <a:pPr>
              <a:lnSpc>
                <a:spcPct val="120000"/>
              </a:lnSpc>
              <a:spcBef>
                <a:spcPts val="0"/>
              </a:spcBef>
              <a:spcAft>
                <a:spcPts val="0"/>
              </a:spcAft>
            </a:pPr>
            <a:endParaRPr lang="en-US" sz="2300" dirty="0" smtClean="0"/>
          </a:p>
          <a:p>
            <a:pPr>
              <a:lnSpc>
                <a:spcPct val="120000"/>
              </a:lnSpc>
              <a:spcBef>
                <a:spcPts val="0"/>
              </a:spcBef>
              <a:spcAft>
                <a:spcPts val="0"/>
              </a:spcAft>
            </a:pPr>
            <a:r>
              <a:rPr lang="en-US" sz="2300" dirty="0" smtClean="0"/>
              <a:t>In </a:t>
            </a:r>
            <a:r>
              <a:rPr lang="en-US" sz="2300" dirty="0"/>
              <a:t>the second step in the project, we will analyze the temporal change of T2* during the</a:t>
            </a:r>
          </a:p>
          <a:p>
            <a:pPr>
              <a:lnSpc>
                <a:spcPct val="120000"/>
              </a:lnSpc>
              <a:spcBef>
                <a:spcPts val="0"/>
              </a:spcBef>
              <a:spcAft>
                <a:spcPts val="0"/>
              </a:spcAft>
            </a:pPr>
            <a:r>
              <a:rPr lang="en-US" sz="2300" dirty="0"/>
              <a:t>exercise recovery for the cases. To quantify the change, we will find a proper mathematic</a:t>
            </a:r>
          </a:p>
          <a:p>
            <a:pPr>
              <a:lnSpc>
                <a:spcPct val="120000"/>
              </a:lnSpc>
              <a:spcBef>
                <a:spcPts val="0"/>
              </a:spcBef>
              <a:spcAft>
                <a:spcPts val="0"/>
              </a:spcAft>
            </a:pPr>
            <a:r>
              <a:rPr lang="en-US" sz="2300" dirty="0"/>
              <a:t>function to fit the temporal curves, and use the parameters of the function for quantification. This</a:t>
            </a:r>
          </a:p>
          <a:p>
            <a:pPr>
              <a:lnSpc>
                <a:spcPct val="120000"/>
              </a:lnSpc>
              <a:spcBef>
                <a:spcPts val="0"/>
              </a:spcBef>
              <a:spcAft>
                <a:spcPts val="0"/>
              </a:spcAft>
            </a:pPr>
            <a:r>
              <a:rPr lang="en-US" sz="2300" dirty="0"/>
              <a:t>will involve creating a </a:t>
            </a:r>
            <a:r>
              <a:rPr lang="en-US" sz="2300" dirty="0" err="1"/>
              <a:t>MatLab</a:t>
            </a:r>
            <a:r>
              <a:rPr lang="en-US" sz="2300" dirty="0"/>
              <a:t> program to fit the curves with optimization techniques and</a:t>
            </a:r>
          </a:p>
          <a:p>
            <a:pPr>
              <a:lnSpc>
                <a:spcPct val="120000"/>
              </a:lnSpc>
              <a:spcBef>
                <a:spcPts val="0"/>
              </a:spcBef>
              <a:spcAft>
                <a:spcPts val="0"/>
              </a:spcAft>
            </a:pPr>
            <a:r>
              <a:rPr lang="en-US" sz="2300" dirty="0"/>
              <a:t>evaluate the curve-fitting residues. This step should take 4-6 months.</a:t>
            </a:r>
          </a:p>
          <a:p>
            <a:pPr>
              <a:lnSpc>
                <a:spcPct val="120000"/>
              </a:lnSpc>
              <a:spcBef>
                <a:spcPts val="0"/>
              </a:spcBef>
              <a:spcAft>
                <a:spcPts val="0"/>
              </a:spcAft>
            </a:pPr>
            <a:r>
              <a:rPr lang="en-US" sz="2300" dirty="0"/>
              <a:t>The final step will be to use statistical analysis to determine the optimal threshold for the</a:t>
            </a:r>
          </a:p>
          <a:p>
            <a:pPr>
              <a:lnSpc>
                <a:spcPct val="120000"/>
              </a:lnSpc>
              <a:spcBef>
                <a:spcPts val="0"/>
              </a:spcBef>
              <a:spcAft>
                <a:spcPts val="0"/>
              </a:spcAft>
            </a:pPr>
            <a:r>
              <a:rPr lang="en-US" sz="2300" dirty="0"/>
              <a:t>curvature parameters to differentiate PAD patients and healthy subjects. This step should take</a:t>
            </a:r>
          </a:p>
          <a:p>
            <a:pPr>
              <a:lnSpc>
                <a:spcPct val="120000"/>
              </a:lnSpc>
              <a:spcBef>
                <a:spcPts val="0"/>
              </a:spcBef>
              <a:spcAft>
                <a:spcPts val="0"/>
              </a:spcAft>
            </a:pPr>
            <a:r>
              <a:rPr lang="en-US" sz="2300" dirty="0"/>
              <a:t>until April 2016, and will include preparing all results for submitting a journal paper and/or</a:t>
            </a:r>
          </a:p>
          <a:p>
            <a:pPr>
              <a:lnSpc>
                <a:spcPct val="120000"/>
              </a:lnSpc>
              <a:spcBef>
                <a:spcPts val="0"/>
              </a:spcBef>
              <a:spcAft>
                <a:spcPts val="0"/>
              </a:spcAft>
            </a:pPr>
            <a:r>
              <a:rPr lang="en-US" sz="2300" dirty="0"/>
              <a:t>abstracts to major national or international conferences</a:t>
            </a:r>
            <a:r>
              <a:rPr lang="en-US" sz="2300" dirty="0" smtClean="0"/>
              <a:t>.*</a:t>
            </a:r>
          </a:p>
          <a:p>
            <a:pPr>
              <a:lnSpc>
                <a:spcPct val="120000"/>
              </a:lnSpc>
              <a:spcBef>
                <a:spcPts val="0"/>
              </a:spcBef>
              <a:spcAft>
                <a:spcPts val="0"/>
              </a:spcAft>
            </a:pPr>
            <a:endParaRPr lang="en-US" dirty="0" smtClean="0"/>
          </a:p>
          <a:p>
            <a:pPr>
              <a:lnSpc>
                <a:spcPct val="120000"/>
              </a:lnSpc>
              <a:spcBef>
                <a:spcPts val="0"/>
              </a:spcBef>
              <a:spcAft>
                <a:spcPts val="0"/>
              </a:spcAft>
            </a:pPr>
            <a:r>
              <a:rPr lang="en-US" sz="1600" dirty="0" smtClean="0"/>
              <a:t>*Medicine Sample Proposal</a:t>
            </a:r>
            <a:endParaRPr lang="en-US" sz="1600" dirty="0"/>
          </a:p>
        </p:txBody>
      </p:sp>
    </p:spTree>
    <p:extLst>
      <p:ext uri="{BB962C8B-B14F-4D97-AF65-F5344CB8AC3E}">
        <p14:creationId xmlns:p14="http://schemas.microsoft.com/office/powerpoint/2010/main" val="2786105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612033"/>
          </a:xfrm>
        </p:spPr>
        <p:txBody>
          <a:bodyPr>
            <a:normAutofit fontScale="85000" lnSpcReduction="20000"/>
          </a:bodyPr>
          <a:lstStyle/>
          <a:p>
            <a:pPr>
              <a:lnSpc>
                <a:spcPct val="110000"/>
              </a:lnSpc>
              <a:spcBef>
                <a:spcPts val="0"/>
              </a:spcBef>
              <a:spcAft>
                <a:spcPts val="0"/>
              </a:spcAft>
            </a:pPr>
            <a:r>
              <a:rPr lang="en-US" dirty="0" smtClean="0"/>
              <a:t>August-September </a:t>
            </a:r>
            <a:r>
              <a:rPr lang="en-US" dirty="0"/>
              <a:t>2015</a:t>
            </a:r>
          </a:p>
          <a:p>
            <a:pPr>
              <a:lnSpc>
                <a:spcPct val="110000"/>
              </a:lnSpc>
              <a:spcBef>
                <a:spcPts val="0"/>
              </a:spcBef>
              <a:spcAft>
                <a:spcPts val="0"/>
              </a:spcAft>
            </a:pPr>
            <a:r>
              <a:rPr lang="en-US" dirty="0"/>
              <a:t>The Y173F* mutant protein will be analyzed by Fourier Transform </a:t>
            </a:r>
            <a:r>
              <a:rPr lang="en-US" dirty="0" smtClean="0"/>
              <a:t>Infrared Spectroscopy </a:t>
            </a:r>
            <a:r>
              <a:rPr lang="en-US" dirty="0"/>
              <a:t>(FTIR). Work will begin on </a:t>
            </a:r>
            <a:r>
              <a:rPr lang="en-US" dirty="0" err="1"/>
              <a:t>cotransforming</a:t>
            </a:r>
            <a:r>
              <a:rPr lang="en-US" dirty="0"/>
              <a:t> the stock </a:t>
            </a:r>
            <a:r>
              <a:rPr lang="en-US" dirty="0" smtClean="0"/>
              <a:t>plasmids F112F</a:t>
            </a:r>
            <a:r>
              <a:rPr lang="en-US" dirty="0"/>
              <a:t>* and F420F* into the RG145 expression strain.</a:t>
            </a:r>
          </a:p>
          <a:p>
            <a:pPr>
              <a:lnSpc>
                <a:spcPct val="110000"/>
              </a:lnSpc>
              <a:spcBef>
                <a:spcPts val="0"/>
              </a:spcBef>
              <a:spcAft>
                <a:spcPts val="0"/>
              </a:spcAft>
            </a:pPr>
            <a:endParaRPr lang="en-US" dirty="0" smtClean="0"/>
          </a:p>
          <a:p>
            <a:pPr>
              <a:lnSpc>
                <a:spcPct val="110000"/>
              </a:lnSpc>
              <a:spcBef>
                <a:spcPts val="0"/>
              </a:spcBef>
              <a:spcAft>
                <a:spcPts val="0"/>
              </a:spcAft>
            </a:pPr>
            <a:r>
              <a:rPr lang="en-US" dirty="0" smtClean="0"/>
              <a:t>October </a:t>
            </a:r>
            <a:r>
              <a:rPr lang="en-US" dirty="0"/>
              <a:t>2015 </a:t>
            </a:r>
            <a:endParaRPr lang="en-US" dirty="0" smtClean="0"/>
          </a:p>
          <a:p>
            <a:pPr>
              <a:lnSpc>
                <a:spcPct val="110000"/>
              </a:lnSpc>
              <a:spcBef>
                <a:spcPts val="0"/>
              </a:spcBef>
              <a:spcAft>
                <a:spcPts val="0"/>
              </a:spcAft>
            </a:pPr>
            <a:r>
              <a:rPr lang="en-US" dirty="0" smtClean="0"/>
              <a:t>Express </a:t>
            </a:r>
            <a:r>
              <a:rPr lang="en-US" dirty="0"/>
              <a:t>and purify F112F* and F420F* </a:t>
            </a:r>
            <a:r>
              <a:rPr lang="en-US" dirty="0" err="1"/>
              <a:t>ubiquinol</a:t>
            </a:r>
            <a:r>
              <a:rPr lang="en-US" dirty="0"/>
              <a:t> oxidases. Purification </a:t>
            </a:r>
            <a:r>
              <a:rPr lang="en-US" dirty="0" smtClean="0"/>
              <a:t>will be </a:t>
            </a:r>
            <a:r>
              <a:rPr lang="en-US" dirty="0"/>
              <a:t>accomplished using FPLC (Fast Protein Liquid Chromatography). </a:t>
            </a:r>
            <a:r>
              <a:rPr lang="en-US" dirty="0" smtClean="0"/>
              <a:t>The FPLC </a:t>
            </a:r>
            <a:r>
              <a:rPr lang="en-US" dirty="0"/>
              <a:t>column used will be a nickel column, which has an affinity for </a:t>
            </a:r>
            <a:r>
              <a:rPr lang="en-US" dirty="0" smtClean="0"/>
              <a:t>the </a:t>
            </a:r>
            <a:r>
              <a:rPr lang="en-US" dirty="0" err="1" smtClean="0"/>
              <a:t>histidine</a:t>
            </a:r>
            <a:r>
              <a:rPr lang="en-US" dirty="0" smtClean="0"/>
              <a:t> </a:t>
            </a:r>
            <a:r>
              <a:rPr lang="en-US" dirty="0"/>
              <a:t>tag that will be incorporated in the </a:t>
            </a:r>
            <a:r>
              <a:rPr lang="en-US" dirty="0" err="1"/>
              <a:t>UbO</a:t>
            </a:r>
            <a:r>
              <a:rPr lang="en-US" dirty="0"/>
              <a:t> during expression.</a:t>
            </a:r>
          </a:p>
          <a:p>
            <a:pPr>
              <a:lnSpc>
                <a:spcPct val="110000"/>
              </a:lnSpc>
              <a:spcBef>
                <a:spcPts val="0"/>
              </a:spcBef>
              <a:spcAft>
                <a:spcPts val="0"/>
              </a:spcAft>
            </a:pPr>
            <a:endParaRPr lang="en-US" dirty="0" smtClean="0"/>
          </a:p>
          <a:p>
            <a:pPr>
              <a:lnSpc>
                <a:spcPct val="110000"/>
              </a:lnSpc>
              <a:spcBef>
                <a:spcPts val="0"/>
              </a:spcBef>
              <a:spcAft>
                <a:spcPts val="0"/>
              </a:spcAft>
            </a:pPr>
            <a:r>
              <a:rPr lang="en-US" dirty="0" smtClean="0"/>
              <a:t>November </a:t>
            </a:r>
            <a:r>
              <a:rPr lang="en-US" dirty="0"/>
              <a:t>2015 </a:t>
            </a:r>
            <a:endParaRPr lang="en-US" dirty="0" smtClean="0"/>
          </a:p>
          <a:p>
            <a:pPr>
              <a:lnSpc>
                <a:spcPct val="110000"/>
              </a:lnSpc>
              <a:spcBef>
                <a:spcPts val="0"/>
              </a:spcBef>
              <a:spcAft>
                <a:spcPts val="0"/>
              </a:spcAft>
            </a:pPr>
            <a:r>
              <a:rPr lang="en-US" dirty="0" smtClean="0"/>
              <a:t>Verify </a:t>
            </a:r>
            <a:r>
              <a:rPr lang="en-US" dirty="0"/>
              <a:t>the purification and identities of F420F* and F112F* </a:t>
            </a:r>
            <a:r>
              <a:rPr lang="en-US" dirty="0" err="1" smtClean="0"/>
              <a:t>ubiquinol</a:t>
            </a:r>
            <a:r>
              <a:rPr lang="en-US" dirty="0"/>
              <a:t> </a:t>
            </a:r>
            <a:r>
              <a:rPr lang="en-US" dirty="0" smtClean="0"/>
              <a:t>oxidases </a:t>
            </a:r>
            <a:r>
              <a:rPr lang="en-US" dirty="0"/>
              <a:t>by FTIR or mass spectrometry. Perform proton pumping </a:t>
            </a:r>
            <a:r>
              <a:rPr lang="en-US" dirty="0" smtClean="0"/>
              <a:t>and </a:t>
            </a:r>
            <a:r>
              <a:rPr lang="en-US" dirty="0" err="1" smtClean="0"/>
              <a:t>quinol</a:t>
            </a:r>
            <a:r>
              <a:rPr lang="en-US" dirty="0" smtClean="0"/>
              <a:t> </a:t>
            </a:r>
            <a:r>
              <a:rPr lang="en-US" dirty="0"/>
              <a:t>oxidation assays. Begin expressing other mutants.</a:t>
            </a:r>
          </a:p>
          <a:p>
            <a:pPr>
              <a:lnSpc>
                <a:spcPct val="110000"/>
              </a:lnSpc>
              <a:spcBef>
                <a:spcPts val="0"/>
              </a:spcBef>
              <a:spcAft>
                <a:spcPts val="0"/>
              </a:spcAft>
            </a:pPr>
            <a:endParaRPr lang="en-US" dirty="0" smtClean="0"/>
          </a:p>
          <a:p>
            <a:pPr>
              <a:lnSpc>
                <a:spcPct val="110000"/>
              </a:lnSpc>
              <a:spcBef>
                <a:spcPts val="0"/>
              </a:spcBef>
              <a:spcAft>
                <a:spcPts val="0"/>
              </a:spcAft>
            </a:pPr>
            <a:r>
              <a:rPr lang="en-US" dirty="0" smtClean="0"/>
              <a:t>December 2015</a:t>
            </a:r>
          </a:p>
          <a:p>
            <a:pPr>
              <a:lnSpc>
                <a:spcPct val="110000"/>
              </a:lnSpc>
              <a:spcBef>
                <a:spcPts val="0"/>
              </a:spcBef>
              <a:spcAft>
                <a:spcPts val="0"/>
              </a:spcAft>
            </a:pPr>
            <a:r>
              <a:rPr lang="en-US" dirty="0" smtClean="0"/>
              <a:t>For </a:t>
            </a:r>
            <a:r>
              <a:rPr lang="en-US" dirty="0"/>
              <a:t>F112F* and F420F* </a:t>
            </a:r>
            <a:r>
              <a:rPr lang="en-US" dirty="0" err="1"/>
              <a:t>UbO</a:t>
            </a:r>
            <a:r>
              <a:rPr lang="en-US" dirty="0"/>
              <a:t>, the O, R and PM oxidation states will </a:t>
            </a:r>
            <a:r>
              <a:rPr lang="en-US" dirty="0" smtClean="0"/>
              <a:t>be isolated </a:t>
            </a:r>
            <a:r>
              <a:rPr lang="en-US" dirty="0"/>
              <a:t>and analyzed by FTIR. Other mutant proteins will be purified</a:t>
            </a:r>
            <a:r>
              <a:rPr lang="en-US" dirty="0" smtClean="0"/>
              <a:t>.*</a:t>
            </a:r>
          </a:p>
          <a:p>
            <a:pPr>
              <a:lnSpc>
                <a:spcPct val="110000"/>
              </a:lnSpc>
              <a:spcBef>
                <a:spcPts val="0"/>
              </a:spcBef>
              <a:spcAft>
                <a:spcPts val="0"/>
              </a:spcAft>
            </a:pPr>
            <a:endParaRPr lang="en-US" dirty="0"/>
          </a:p>
          <a:p>
            <a:pPr>
              <a:lnSpc>
                <a:spcPct val="110000"/>
              </a:lnSpc>
              <a:spcBef>
                <a:spcPts val="0"/>
              </a:spcBef>
              <a:spcAft>
                <a:spcPts val="0"/>
              </a:spcAft>
            </a:pPr>
            <a:r>
              <a:rPr lang="en-US" sz="1400" dirty="0" smtClean="0"/>
              <a:t>*Chemistry Sample Proposal</a:t>
            </a:r>
            <a:endParaRPr lang="en-US" sz="1400" dirty="0"/>
          </a:p>
        </p:txBody>
      </p:sp>
    </p:spTree>
    <p:extLst>
      <p:ext uri="{BB962C8B-B14F-4D97-AF65-F5344CB8AC3E}">
        <p14:creationId xmlns:p14="http://schemas.microsoft.com/office/powerpoint/2010/main" val="371106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fontScale="85000" lnSpcReduction="20000"/>
          </a:bodyPr>
          <a:lstStyle/>
          <a:p>
            <a:pPr>
              <a:lnSpc>
                <a:spcPct val="110000"/>
              </a:lnSpc>
              <a:spcBef>
                <a:spcPts val="0"/>
              </a:spcBef>
              <a:spcAft>
                <a:spcPts val="0"/>
              </a:spcAft>
            </a:pPr>
            <a:r>
              <a:rPr lang="en-US" b="1" dirty="0"/>
              <a:t>Plan of Action</a:t>
            </a:r>
          </a:p>
          <a:p>
            <a:pPr>
              <a:lnSpc>
                <a:spcPct val="110000"/>
              </a:lnSpc>
              <a:spcBef>
                <a:spcPts val="0"/>
              </a:spcBef>
              <a:spcAft>
                <a:spcPts val="0"/>
              </a:spcAft>
            </a:pPr>
            <a:r>
              <a:rPr lang="en-US" dirty="0"/>
              <a:t>1. Analyze Data First I will begin my UROP project in August of 2015 by analyzing the</a:t>
            </a:r>
          </a:p>
          <a:p>
            <a:pPr>
              <a:lnSpc>
                <a:spcPct val="110000"/>
              </a:lnSpc>
              <a:spcBef>
                <a:spcPts val="0"/>
              </a:spcBef>
              <a:spcAft>
                <a:spcPts val="0"/>
              </a:spcAft>
            </a:pPr>
            <a:r>
              <a:rPr lang="en-US" dirty="0" err="1"/>
              <a:t>photovoice</a:t>
            </a:r>
            <a:r>
              <a:rPr lang="en-US" dirty="0"/>
              <a:t> project on cancer patients and survivors that was completed by Dr. Yi. We</a:t>
            </a:r>
          </a:p>
          <a:p>
            <a:pPr>
              <a:lnSpc>
                <a:spcPct val="110000"/>
              </a:lnSpc>
              <a:spcBef>
                <a:spcPts val="0"/>
              </a:spcBef>
              <a:spcAft>
                <a:spcPts val="0"/>
              </a:spcAft>
            </a:pPr>
            <a:r>
              <a:rPr lang="en-US" dirty="0"/>
              <a:t>will analyze the photographs and the discussion around the photographs to understand</a:t>
            </a:r>
          </a:p>
          <a:p>
            <a:pPr>
              <a:lnSpc>
                <a:spcPct val="110000"/>
              </a:lnSpc>
              <a:spcBef>
                <a:spcPts val="0"/>
              </a:spcBef>
              <a:spcAft>
                <a:spcPts val="0"/>
              </a:spcAft>
            </a:pPr>
            <a:r>
              <a:rPr lang="en-US" dirty="0"/>
              <a:t>how </a:t>
            </a:r>
            <a:r>
              <a:rPr lang="en-US" dirty="0" err="1"/>
              <a:t>photovoice</a:t>
            </a:r>
            <a:r>
              <a:rPr lang="en-US" dirty="0"/>
              <a:t> impacted the cancer community. With the data we will assess the</a:t>
            </a:r>
          </a:p>
          <a:p>
            <a:pPr>
              <a:lnSpc>
                <a:spcPct val="110000"/>
              </a:lnSpc>
              <a:spcBef>
                <a:spcPts val="0"/>
              </a:spcBef>
              <a:spcAft>
                <a:spcPts val="0"/>
              </a:spcAft>
            </a:pPr>
            <a:r>
              <a:rPr lang="en-US" dirty="0"/>
              <a:t>strengths and needs of the cancer community studied, and will write manuscripts from the</a:t>
            </a:r>
          </a:p>
          <a:p>
            <a:pPr>
              <a:lnSpc>
                <a:spcPct val="110000"/>
              </a:lnSpc>
              <a:spcBef>
                <a:spcPts val="0"/>
              </a:spcBef>
              <a:spcAft>
                <a:spcPts val="0"/>
              </a:spcAft>
            </a:pPr>
            <a:r>
              <a:rPr lang="en-US" dirty="0" err="1"/>
              <a:t>photovoice</a:t>
            </a:r>
            <a:r>
              <a:rPr lang="en-US" dirty="0"/>
              <a:t> project.</a:t>
            </a:r>
          </a:p>
          <a:p>
            <a:pPr>
              <a:lnSpc>
                <a:spcPct val="110000"/>
              </a:lnSpc>
              <a:spcBef>
                <a:spcPts val="0"/>
              </a:spcBef>
              <a:spcAft>
                <a:spcPts val="0"/>
              </a:spcAft>
            </a:pPr>
            <a:r>
              <a:rPr lang="en-US" dirty="0"/>
              <a:t>2. Design an Intervention </a:t>
            </a:r>
            <a:r>
              <a:rPr lang="en-US" dirty="0" err="1"/>
              <a:t>Photovoice</a:t>
            </a:r>
            <a:r>
              <a:rPr lang="en-US" dirty="0"/>
              <a:t> Project With the data that were analyzed we will</a:t>
            </a:r>
          </a:p>
          <a:p>
            <a:pPr>
              <a:lnSpc>
                <a:spcPct val="110000"/>
              </a:lnSpc>
              <a:spcBef>
                <a:spcPts val="0"/>
              </a:spcBef>
              <a:spcAft>
                <a:spcPts val="0"/>
              </a:spcAft>
            </a:pPr>
            <a:r>
              <a:rPr lang="en-US" dirty="0"/>
              <a:t>design a new </a:t>
            </a:r>
            <a:r>
              <a:rPr lang="en-US" dirty="0" err="1"/>
              <a:t>photovoice</a:t>
            </a:r>
            <a:r>
              <a:rPr lang="en-US" dirty="0"/>
              <a:t> project in September and October.</a:t>
            </a:r>
          </a:p>
          <a:p>
            <a:pPr>
              <a:lnSpc>
                <a:spcPct val="110000"/>
              </a:lnSpc>
              <a:spcBef>
                <a:spcPts val="0"/>
              </a:spcBef>
              <a:spcAft>
                <a:spcPts val="0"/>
              </a:spcAft>
            </a:pPr>
            <a:r>
              <a:rPr lang="en-US" dirty="0"/>
              <a:t>3. IRB Approval Assist in the process of getting Institutional Review Board approval for</a:t>
            </a:r>
          </a:p>
          <a:p>
            <a:pPr>
              <a:lnSpc>
                <a:spcPct val="110000"/>
              </a:lnSpc>
              <a:spcBef>
                <a:spcPts val="0"/>
              </a:spcBef>
              <a:spcAft>
                <a:spcPts val="0"/>
              </a:spcAft>
            </a:pPr>
            <a:r>
              <a:rPr lang="en-US" dirty="0"/>
              <a:t>this new </a:t>
            </a:r>
            <a:r>
              <a:rPr lang="en-US" dirty="0" err="1"/>
              <a:t>photovoice</a:t>
            </a:r>
            <a:r>
              <a:rPr lang="en-US" dirty="0"/>
              <a:t> project in October and November.</a:t>
            </a:r>
          </a:p>
          <a:p>
            <a:pPr>
              <a:lnSpc>
                <a:spcPct val="110000"/>
              </a:lnSpc>
              <a:spcBef>
                <a:spcPts val="0"/>
              </a:spcBef>
              <a:spcAft>
                <a:spcPts val="0"/>
              </a:spcAft>
            </a:pPr>
            <a:r>
              <a:rPr lang="en-US" dirty="0"/>
              <a:t>4. Implement Project </a:t>
            </a:r>
            <a:r>
              <a:rPr lang="en-US" dirty="0" smtClean="0"/>
              <a:t>once </a:t>
            </a:r>
            <a:r>
              <a:rPr lang="en-US" dirty="0"/>
              <a:t>we have received IRB approval I will implement the new</a:t>
            </a:r>
          </a:p>
          <a:p>
            <a:pPr>
              <a:lnSpc>
                <a:spcPct val="110000"/>
              </a:lnSpc>
              <a:spcBef>
                <a:spcPts val="0"/>
              </a:spcBef>
              <a:spcAft>
                <a:spcPts val="0"/>
              </a:spcAft>
            </a:pPr>
            <a:r>
              <a:rPr lang="en-US" dirty="0" err="1"/>
              <a:t>photovoice</a:t>
            </a:r>
            <a:r>
              <a:rPr lang="en-US" dirty="0"/>
              <a:t> project during the months of January and February.</a:t>
            </a:r>
          </a:p>
          <a:p>
            <a:pPr>
              <a:lnSpc>
                <a:spcPct val="110000"/>
              </a:lnSpc>
              <a:spcBef>
                <a:spcPts val="0"/>
              </a:spcBef>
              <a:spcAft>
                <a:spcPts val="0"/>
              </a:spcAft>
            </a:pPr>
            <a:r>
              <a:rPr lang="en-US" dirty="0"/>
              <a:t>5. Photo Exhibit and Analysis During March and May a photo exhibit will be held where</a:t>
            </a:r>
          </a:p>
          <a:p>
            <a:pPr>
              <a:lnSpc>
                <a:spcPct val="110000"/>
              </a:lnSpc>
              <a:spcBef>
                <a:spcPts val="0"/>
              </a:spcBef>
              <a:spcAft>
                <a:spcPts val="0"/>
              </a:spcAft>
            </a:pPr>
            <a:r>
              <a:rPr lang="en-US" dirty="0"/>
              <a:t>the photographs taken by the community studied will be displayed to the larger</a:t>
            </a:r>
          </a:p>
          <a:p>
            <a:pPr>
              <a:lnSpc>
                <a:spcPct val="110000"/>
              </a:lnSpc>
              <a:spcBef>
                <a:spcPts val="0"/>
              </a:spcBef>
              <a:spcAft>
                <a:spcPts val="0"/>
              </a:spcAft>
            </a:pPr>
            <a:r>
              <a:rPr lang="en-US" dirty="0"/>
              <a:t>community and discussed. This data will then be analyzed and recorded</a:t>
            </a:r>
            <a:r>
              <a:rPr lang="en-US" dirty="0" smtClean="0"/>
              <a:t>.*</a:t>
            </a:r>
          </a:p>
          <a:p>
            <a:pPr>
              <a:lnSpc>
                <a:spcPct val="110000"/>
              </a:lnSpc>
              <a:spcBef>
                <a:spcPts val="0"/>
              </a:spcBef>
              <a:spcAft>
                <a:spcPts val="0"/>
              </a:spcAft>
            </a:pPr>
            <a:endParaRPr lang="en-US" dirty="0" smtClean="0"/>
          </a:p>
          <a:p>
            <a:pPr>
              <a:lnSpc>
                <a:spcPct val="110000"/>
              </a:lnSpc>
              <a:spcBef>
                <a:spcPts val="0"/>
              </a:spcBef>
              <a:spcAft>
                <a:spcPts val="0"/>
              </a:spcAft>
            </a:pPr>
            <a:r>
              <a:rPr lang="en-US" sz="1100" dirty="0" smtClean="0"/>
              <a:t>* Social Work Sample Proposal</a:t>
            </a:r>
            <a:endParaRPr lang="en-US" sz="1100" dirty="0"/>
          </a:p>
        </p:txBody>
      </p:sp>
    </p:spTree>
    <p:extLst>
      <p:ext uri="{BB962C8B-B14F-4D97-AF65-F5344CB8AC3E}">
        <p14:creationId xmlns:p14="http://schemas.microsoft.com/office/powerpoint/2010/main" val="164355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Undergraduate Research Opportunities Program (UROP)</a:t>
            </a:r>
            <a:endParaRPr lang="en-US" dirty="0"/>
          </a:p>
        </p:txBody>
      </p:sp>
      <p:sp>
        <p:nvSpPr>
          <p:cNvPr id="3" name="Content Placeholder 2"/>
          <p:cNvSpPr>
            <a:spLocks noGrp="1"/>
          </p:cNvSpPr>
          <p:nvPr>
            <p:ph idx="1"/>
          </p:nvPr>
        </p:nvSpPr>
        <p:spPr>
          <a:xfrm>
            <a:off x="1097280" y="1845734"/>
            <a:ext cx="10058400" cy="4452496"/>
          </a:xfrm>
        </p:spPr>
        <p:txBody>
          <a:bodyPr>
            <a:normAutofit lnSpcReduction="10000"/>
          </a:bodyPr>
          <a:lstStyle/>
          <a:p>
            <a:pPr>
              <a:buFont typeface="Arial" panose="020B0604020202020204" pitchFamily="34" charset="0"/>
              <a:buChar char="•"/>
            </a:pPr>
            <a:r>
              <a:rPr lang="en-US" sz="2400" dirty="0" smtClean="0"/>
              <a:t>Get paid to work with a Faculty Mentor</a:t>
            </a:r>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Research or creative work in </a:t>
            </a:r>
            <a:r>
              <a:rPr lang="en-US" sz="2400" i="1" dirty="0" smtClean="0"/>
              <a:t>any </a:t>
            </a:r>
            <a:r>
              <a:rPr lang="en-US" sz="2400" dirty="0" smtClean="0"/>
              <a:t>discipline</a:t>
            </a:r>
            <a:endParaRPr lang="en-US" sz="2400" i="1" dirty="0" smtClean="0"/>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$10/hr. for up to 120 hours in the first semester with an option to renew for a second semester</a:t>
            </a:r>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Part-time job: log hours through payroll; log approximately 10 hours a week*</a:t>
            </a:r>
          </a:p>
          <a:p>
            <a:pPr marL="0" indent="0">
              <a:buNone/>
            </a:pPr>
            <a:endParaRPr lang="en-US" sz="1000" dirty="0" smtClean="0"/>
          </a:p>
          <a:p>
            <a:pPr marL="0" indent="0">
              <a:buNone/>
            </a:pPr>
            <a:r>
              <a:rPr lang="en-US" dirty="0" smtClean="0"/>
              <a:t>*</a:t>
            </a:r>
            <a:r>
              <a:rPr lang="en-US" sz="1600" i="1" dirty="0" smtClean="0"/>
              <a:t>suggested not required</a:t>
            </a:r>
          </a:p>
          <a:p>
            <a:pPr>
              <a:buFont typeface="Arial" panose="020B0604020202020204" pitchFamily="34" charset="0"/>
              <a:buChar char="•"/>
            </a:pPr>
            <a:endParaRPr lang="en-US" dirty="0"/>
          </a:p>
        </p:txBody>
      </p:sp>
    </p:spTree>
    <p:extLst>
      <p:ext uri="{BB962C8B-B14F-4D97-AF65-F5344CB8AC3E}">
        <p14:creationId xmlns:p14="http://schemas.microsoft.com/office/powerpoint/2010/main" val="362649903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 Activities/Timeline</a:t>
            </a:r>
            <a:endParaRPr lang="en-US" dirty="0"/>
          </a:p>
        </p:txBody>
      </p:sp>
      <p:sp>
        <p:nvSpPr>
          <p:cNvPr id="3" name="Content Placeholder 2"/>
          <p:cNvSpPr>
            <a:spLocks noGrp="1"/>
          </p:cNvSpPr>
          <p:nvPr>
            <p:ph idx="1"/>
          </p:nvPr>
        </p:nvSpPr>
        <p:spPr>
          <a:xfrm>
            <a:off x="1097280" y="1845734"/>
            <a:ext cx="10058400" cy="4531060"/>
          </a:xfrm>
        </p:spPr>
        <p:txBody>
          <a:bodyPr>
            <a:normAutofit fontScale="85000" lnSpcReduction="20000"/>
          </a:bodyPr>
          <a:lstStyle/>
          <a:p>
            <a:pPr>
              <a:lnSpc>
                <a:spcPct val="110000"/>
              </a:lnSpc>
              <a:spcBef>
                <a:spcPts val="0"/>
              </a:spcBef>
              <a:spcAft>
                <a:spcPts val="0"/>
              </a:spcAft>
            </a:pPr>
            <a:r>
              <a:rPr lang="en-US" b="1" dirty="0"/>
              <a:t>Plan of Action</a:t>
            </a:r>
          </a:p>
          <a:p>
            <a:pPr>
              <a:lnSpc>
                <a:spcPct val="110000"/>
              </a:lnSpc>
              <a:spcBef>
                <a:spcPts val="0"/>
              </a:spcBef>
              <a:spcAft>
                <a:spcPts val="0"/>
              </a:spcAft>
            </a:pPr>
            <a:r>
              <a:rPr lang="en-US" dirty="0"/>
              <a:t>1. Analyze Data First I will begin my UROP project in August of 2015 by analyzing the</a:t>
            </a:r>
          </a:p>
          <a:p>
            <a:pPr>
              <a:lnSpc>
                <a:spcPct val="110000"/>
              </a:lnSpc>
              <a:spcBef>
                <a:spcPts val="0"/>
              </a:spcBef>
              <a:spcAft>
                <a:spcPts val="0"/>
              </a:spcAft>
            </a:pPr>
            <a:r>
              <a:rPr lang="en-US" dirty="0" err="1"/>
              <a:t>photovoice</a:t>
            </a:r>
            <a:r>
              <a:rPr lang="en-US" dirty="0"/>
              <a:t> project on cancer patients and survivors that was completed by Dr. Yi. We</a:t>
            </a:r>
          </a:p>
          <a:p>
            <a:pPr>
              <a:lnSpc>
                <a:spcPct val="110000"/>
              </a:lnSpc>
              <a:spcBef>
                <a:spcPts val="0"/>
              </a:spcBef>
              <a:spcAft>
                <a:spcPts val="0"/>
              </a:spcAft>
            </a:pPr>
            <a:r>
              <a:rPr lang="en-US" dirty="0"/>
              <a:t>will analyze the photographs and the discussion around the photographs to understand</a:t>
            </a:r>
          </a:p>
          <a:p>
            <a:pPr>
              <a:lnSpc>
                <a:spcPct val="110000"/>
              </a:lnSpc>
              <a:spcBef>
                <a:spcPts val="0"/>
              </a:spcBef>
              <a:spcAft>
                <a:spcPts val="0"/>
              </a:spcAft>
            </a:pPr>
            <a:r>
              <a:rPr lang="en-US" dirty="0"/>
              <a:t>how </a:t>
            </a:r>
            <a:r>
              <a:rPr lang="en-US" dirty="0" err="1"/>
              <a:t>photovoice</a:t>
            </a:r>
            <a:r>
              <a:rPr lang="en-US" dirty="0"/>
              <a:t> impacted the cancer community. With the data we will assess the</a:t>
            </a:r>
          </a:p>
          <a:p>
            <a:pPr>
              <a:lnSpc>
                <a:spcPct val="110000"/>
              </a:lnSpc>
              <a:spcBef>
                <a:spcPts val="0"/>
              </a:spcBef>
              <a:spcAft>
                <a:spcPts val="0"/>
              </a:spcAft>
            </a:pPr>
            <a:r>
              <a:rPr lang="en-US" dirty="0"/>
              <a:t>strengths and needs of the cancer community studied, and will write manuscripts from the</a:t>
            </a:r>
          </a:p>
          <a:p>
            <a:pPr>
              <a:lnSpc>
                <a:spcPct val="110000"/>
              </a:lnSpc>
              <a:spcBef>
                <a:spcPts val="0"/>
              </a:spcBef>
              <a:spcAft>
                <a:spcPts val="0"/>
              </a:spcAft>
            </a:pPr>
            <a:r>
              <a:rPr lang="en-US" dirty="0" err="1"/>
              <a:t>photovoice</a:t>
            </a:r>
            <a:r>
              <a:rPr lang="en-US" dirty="0"/>
              <a:t> project.</a:t>
            </a:r>
          </a:p>
          <a:p>
            <a:pPr>
              <a:lnSpc>
                <a:spcPct val="110000"/>
              </a:lnSpc>
              <a:spcBef>
                <a:spcPts val="0"/>
              </a:spcBef>
              <a:spcAft>
                <a:spcPts val="0"/>
              </a:spcAft>
            </a:pPr>
            <a:r>
              <a:rPr lang="en-US" dirty="0"/>
              <a:t>2. Design an Intervention </a:t>
            </a:r>
            <a:r>
              <a:rPr lang="en-US" dirty="0" err="1"/>
              <a:t>Photovoice</a:t>
            </a:r>
            <a:r>
              <a:rPr lang="en-US" dirty="0"/>
              <a:t> Project With the data that were analyzed we will</a:t>
            </a:r>
          </a:p>
          <a:p>
            <a:pPr>
              <a:lnSpc>
                <a:spcPct val="110000"/>
              </a:lnSpc>
              <a:spcBef>
                <a:spcPts val="0"/>
              </a:spcBef>
              <a:spcAft>
                <a:spcPts val="0"/>
              </a:spcAft>
            </a:pPr>
            <a:r>
              <a:rPr lang="en-US" dirty="0"/>
              <a:t>design a new </a:t>
            </a:r>
            <a:r>
              <a:rPr lang="en-US" dirty="0" err="1"/>
              <a:t>photovoice</a:t>
            </a:r>
            <a:r>
              <a:rPr lang="en-US" dirty="0"/>
              <a:t> project in September and October.</a:t>
            </a:r>
          </a:p>
          <a:p>
            <a:pPr>
              <a:lnSpc>
                <a:spcPct val="110000"/>
              </a:lnSpc>
              <a:spcBef>
                <a:spcPts val="0"/>
              </a:spcBef>
              <a:spcAft>
                <a:spcPts val="0"/>
              </a:spcAft>
            </a:pPr>
            <a:r>
              <a:rPr lang="en-US" dirty="0"/>
              <a:t>3. IRB Approval Assist in the process of getting Institutional Review Board approval for</a:t>
            </a:r>
          </a:p>
          <a:p>
            <a:pPr>
              <a:lnSpc>
                <a:spcPct val="110000"/>
              </a:lnSpc>
              <a:spcBef>
                <a:spcPts val="0"/>
              </a:spcBef>
              <a:spcAft>
                <a:spcPts val="0"/>
              </a:spcAft>
            </a:pPr>
            <a:r>
              <a:rPr lang="en-US" dirty="0"/>
              <a:t>this new </a:t>
            </a:r>
            <a:r>
              <a:rPr lang="en-US" dirty="0" err="1"/>
              <a:t>photovoice</a:t>
            </a:r>
            <a:r>
              <a:rPr lang="en-US" dirty="0"/>
              <a:t> project in October and November.</a:t>
            </a:r>
          </a:p>
          <a:p>
            <a:pPr>
              <a:lnSpc>
                <a:spcPct val="110000"/>
              </a:lnSpc>
              <a:spcBef>
                <a:spcPts val="0"/>
              </a:spcBef>
              <a:spcAft>
                <a:spcPts val="0"/>
              </a:spcAft>
            </a:pPr>
            <a:r>
              <a:rPr lang="en-US" dirty="0"/>
              <a:t>4. Implement Project </a:t>
            </a:r>
            <a:r>
              <a:rPr lang="en-US" b="1" i="1" dirty="0" smtClean="0">
                <a:solidFill>
                  <a:srgbClr val="FF0000"/>
                </a:solidFill>
              </a:rPr>
              <a:t>once </a:t>
            </a:r>
            <a:r>
              <a:rPr lang="en-US" b="1" i="1" dirty="0">
                <a:solidFill>
                  <a:srgbClr val="FF0000"/>
                </a:solidFill>
              </a:rPr>
              <a:t>we have received IRB approval </a:t>
            </a:r>
            <a:r>
              <a:rPr lang="en-US" dirty="0"/>
              <a:t>I will implement the new</a:t>
            </a:r>
          </a:p>
          <a:p>
            <a:pPr>
              <a:lnSpc>
                <a:spcPct val="110000"/>
              </a:lnSpc>
              <a:spcBef>
                <a:spcPts val="0"/>
              </a:spcBef>
              <a:spcAft>
                <a:spcPts val="0"/>
              </a:spcAft>
            </a:pPr>
            <a:r>
              <a:rPr lang="en-US" dirty="0" err="1"/>
              <a:t>photovoice</a:t>
            </a:r>
            <a:r>
              <a:rPr lang="en-US" dirty="0"/>
              <a:t> project during the months of January and February.</a:t>
            </a:r>
          </a:p>
          <a:p>
            <a:pPr>
              <a:lnSpc>
                <a:spcPct val="110000"/>
              </a:lnSpc>
              <a:spcBef>
                <a:spcPts val="0"/>
              </a:spcBef>
              <a:spcAft>
                <a:spcPts val="0"/>
              </a:spcAft>
            </a:pPr>
            <a:r>
              <a:rPr lang="en-US" dirty="0"/>
              <a:t>5. Photo Exhibit and Analysis During March and May a photo exhibit will be held where</a:t>
            </a:r>
          </a:p>
          <a:p>
            <a:pPr>
              <a:lnSpc>
                <a:spcPct val="110000"/>
              </a:lnSpc>
              <a:spcBef>
                <a:spcPts val="0"/>
              </a:spcBef>
              <a:spcAft>
                <a:spcPts val="0"/>
              </a:spcAft>
            </a:pPr>
            <a:r>
              <a:rPr lang="en-US" dirty="0"/>
              <a:t>the photographs taken by the community studied will be displayed to the larger</a:t>
            </a:r>
          </a:p>
          <a:p>
            <a:pPr>
              <a:lnSpc>
                <a:spcPct val="110000"/>
              </a:lnSpc>
              <a:spcBef>
                <a:spcPts val="0"/>
              </a:spcBef>
              <a:spcAft>
                <a:spcPts val="0"/>
              </a:spcAft>
            </a:pPr>
            <a:r>
              <a:rPr lang="en-US" dirty="0"/>
              <a:t>community and discussed. This data will then be analyzed and recorded</a:t>
            </a:r>
            <a:r>
              <a:rPr lang="en-US" dirty="0" smtClean="0"/>
              <a:t>.*</a:t>
            </a:r>
          </a:p>
          <a:p>
            <a:pPr>
              <a:lnSpc>
                <a:spcPct val="110000"/>
              </a:lnSpc>
              <a:spcBef>
                <a:spcPts val="0"/>
              </a:spcBef>
              <a:spcAft>
                <a:spcPts val="0"/>
              </a:spcAft>
            </a:pPr>
            <a:endParaRPr lang="en-US" dirty="0" smtClean="0"/>
          </a:p>
          <a:p>
            <a:pPr>
              <a:lnSpc>
                <a:spcPct val="110000"/>
              </a:lnSpc>
              <a:spcBef>
                <a:spcPts val="0"/>
              </a:spcBef>
              <a:spcAft>
                <a:spcPts val="0"/>
              </a:spcAft>
            </a:pPr>
            <a:r>
              <a:rPr lang="en-US" sz="1100" dirty="0" smtClean="0"/>
              <a:t>* Social Work Sample Proposal</a:t>
            </a:r>
            <a:endParaRPr lang="en-US" sz="1100" dirty="0"/>
          </a:p>
        </p:txBody>
      </p:sp>
    </p:spTree>
    <p:extLst>
      <p:ext uri="{BB962C8B-B14F-4D97-AF65-F5344CB8AC3E}">
        <p14:creationId xmlns:p14="http://schemas.microsoft.com/office/powerpoint/2010/main" val="23331998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a:t>
            </a:r>
            <a:r>
              <a:rPr lang="en-US" dirty="0" smtClean="0"/>
              <a:t>Project </a:t>
            </a:r>
            <a:r>
              <a:rPr lang="en-US" dirty="0" smtClean="0"/>
              <a:t>to </a:t>
            </a:r>
            <a:r>
              <a:rPr lang="en-US" dirty="0" smtClean="0"/>
              <a:t>Mentor’s </a:t>
            </a:r>
            <a:r>
              <a:rPr lang="en-US" dirty="0"/>
              <a:t>E</a:t>
            </a:r>
            <a:r>
              <a:rPr lang="en-US" dirty="0" smtClean="0"/>
              <a:t>xpertise</a:t>
            </a:r>
            <a:endParaRPr lang="en-US" dirty="0"/>
          </a:p>
        </p:txBody>
      </p:sp>
      <p:sp>
        <p:nvSpPr>
          <p:cNvPr id="3" name="Content Placeholder 2"/>
          <p:cNvSpPr>
            <a:spLocks noGrp="1"/>
          </p:cNvSpPr>
          <p:nvPr>
            <p:ph idx="1"/>
          </p:nvPr>
        </p:nvSpPr>
        <p:spPr/>
        <p:txBody>
          <a:bodyPr>
            <a:normAutofit lnSpcReduction="10000"/>
          </a:bodyPr>
          <a:lstStyle/>
          <a:p>
            <a:r>
              <a:rPr lang="en-US" sz="3200" dirty="0"/>
              <a:t>Purpose: 1- that you are utilizing your faculty’s specific expertise and really gleaning what you can from their very specialized knowledge and 2 – that they will be actually </a:t>
            </a:r>
            <a:r>
              <a:rPr lang="en-US" sz="3200" i="1" dirty="0"/>
              <a:t>mentoring</a:t>
            </a:r>
            <a:r>
              <a:rPr lang="en-US" sz="3200" dirty="0"/>
              <a:t> </a:t>
            </a:r>
            <a:r>
              <a:rPr lang="en-US" sz="3200" dirty="0" smtClean="0"/>
              <a:t>you* </a:t>
            </a:r>
          </a:p>
          <a:p>
            <a:endParaRPr lang="en-US" sz="2400" dirty="0" smtClean="0"/>
          </a:p>
          <a:p>
            <a:r>
              <a:rPr lang="en-US" sz="2400" dirty="0" smtClean="0"/>
              <a:t>*This </a:t>
            </a:r>
            <a:r>
              <a:rPr lang="en-US" sz="2400" dirty="0"/>
              <a:t>part evaluation area also takes into account some of the </a:t>
            </a:r>
            <a:r>
              <a:rPr lang="en-US" sz="2400" dirty="0" smtClean="0"/>
              <a:t>mentor’s </a:t>
            </a:r>
            <a:r>
              <a:rPr lang="en-US" sz="2400" dirty="0"/>
              <a:t>portion of the </a:t>
            </a:r>
            <a:r>
              <a:rPr lang="en-US" sz="2400" dirty="0" smtClean="0"/>
              <a:t>application </a:t>
            </a:r>
            <a:r>
              <a:rPr lang="en-US" sz="2400" dirty="0"/>
              <a:t>and feeds into the timeline part of your own – specific activities to be done with </a:t>
            </a:r>
            <a:r>
              <a:rPr lang="en-US" sz="2400" dirty="0" smtClean="0"/>
              <a:t>mentor.</a:t>
            </a:r>
          </a:p>
          <a:p>
            <a:r>
              <a:rPr lang="en-US" sz="2400" dirty="0" smtClean="0"/>
              <a:t> </a:t>
            </a:r>
            <a:endParaRPr lang="en-US" sz="2400" dirty="0"/>
          </a:p>
          <a:p>
            <a:endParaRPr lang="en-US" dirty="0" smtClean="0"/>
          </a:p>
          <a:p>
            <a:endParaRPr lang="en-US" dirty="0"/>
          </a:p>
        </p:txBody>
      </p:sp>
    </p:spTree>
    <p:extLst>
      <p:ext uri="{BB962C8B-B14F-4D97-AF65-F5344CB8AC3E}">
        <p14:creationId xmlns:p14="http://schemas.microsoft.com/office/powerpoint/2010/main" val="20858553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of Project to Mentor’s Expertise</a:t>
            </a:r>
            <a:endParaRPr lang="en-US" dirty="0"/>
          </a:p>
        </p:txBody>
      </p:sp>
      <p:sp>
        <p:nvSpPr>
          <p:cNvPr id="3" name="Content Placeholder 2"/>
          <p:cNvSpPr>
            <a:spLocks noGrp="1"/>
          </p:cNvSpPr>
          <p:nvPr>
            <p:ph idx="1"/>
          </p:nvPr>
        </p:nvSpPr>
        <p:spPr/>
        <p:txBody>
          <a:bodyPr>
            <a:normAutofit/>
          </a:bodyPr>
          <a:lstStyle/>
          <a:p>
            <a:r>
              <a:rPr lang="en-US" sz="2800" dirty="0" smtClean="0"/>
              <a:t>My creative work is first and foremost an artistic expression of landscape on the topic of land use, and a painting and drawing professor will be best able to guide me in this process.  My mentor’s current work focuses on landscape imagery in painting and drawing that uses a form of artistic cartography.  Her use of untraditional depictions of landscape invoke environmental issues in a way that is closely related to the concepts that I am interested in, and I hope to use some of the visual devices and painting techniques in my mentor’s work to progress as an artist.*</a:t>
            </a:r>
          </a:p>
          <a:p>
            <a:r>
              <a:rPr lang="en-US" sz="1000" dirty="0" smtClean="0"/>
              <a:t>*Fine Arts Sample Proposal</a:t>
            </a:r>
            <a:endParaRPr lang="en-US" sz="1000" dirty="0"/>
          </a:p>
        </p:txBody>
      </p:sp>
    </p:spTree>
    <p:extLst>
      <p:ext uri="{BB962C8B-B14F-4D97-AF65-F5344CB8AC3E}">
        <p14:creationId xmlns:p14="http://schemas.microsoft.com/office/powerpoint/2010/main" val="1324725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a:t>
            </a:r>
            <a:r>
              <a:rPr lang="en-US" dirty="0" smtClean="0"/>
              <a:t>Student’s </a:t>
            </a:r>
            <a:r>
              <a:rPr lang="en-US" dirty="0"/>
              <a:t>G</a:t>
            </a:r>
            <a:r>
              <a:rPr lang="en-US" dirty="0" smtClean="0"/>
              <a:t>oals</a:t>
            </a:r>
            <a:endParaRPr lang="en-US" dirty="0"/>
          </a:p>
        </p:txBody>
      </p:sp>
      <p:sp>
        <p:nvSpPr>
          <p:cNvPr id="3" name="Content Placeholder 2"/>
          <p:cNvSpPr>
            <a:spLocks noGrp="1"/>
          </p:cNvSpPr>
          <p:nvPr>
            <p:ph idx="1"/>
          </p:nvPr>
        </p:nvSpPr>
        <p:spPr/>
        <p:txBody>
          <a:bodyPr>
            <a:normAutofit lnSpcReduction="10000"/>
          </a:bodyPr>
          <a:lstStyle/>
          <a:p>
            <a:r>
              <a:rPr lang="en-US" sz="3200" dirty="0"/>
              <a:t>Purpose: to show that </a:t>
            </a:r>
            <a:r>
              <a:rPr lang="en-US" sz="3200" dirty="0" smtClean="0"/>
              <a:t>your project </a:t>
            </a:r>
            <a:r>
              <a:rPr lang="en-US" sz="3200" dirty="0"/>
              <a:t>facilitates </a:t>
            </a:r>
            <a:r>
              <a:rPr lang="en-US" sz="3200" dirty="0" smtClean="0"/>
              <a:t>your educational </a:t>
            </a:r>
            <a:r>
              <a:rPr lang="en-US" sz="3200" dirty="0"/>
              <a:t>or career </a:t>
            </a:r>
            <a:r>
              <a:rPr lang="en-US" sz="3200" dirty="0" smtClean="0"/>
              <a:t>goals: that you have </a:t>
            </a:r>
            <a:r>
              <a:rPr lang="en-US" sz="3200" dirty="0"/>
              <a:t>thought about how the project fits into </a:t>
            </a:r>
            <a:r>
              <a:rPr lang="en-US" sz="3200" dirty="0" smtClean="0"/>
              <a:t>your larger </a:t>
            </a:r>
            <a:r>
              <a:rPr lang="en-US" sz="3200" dirty="0"/>
              <a:t>personal goals; and that </a:t>
            </a:r>
            <a:r>
              <a:rPr lang="en-US" sz="3200" dirty="0" smtClean="0"/>
              <a:t>your project </a:t>
            </a:r>
            <a:r>
              <a:rPr lang="en-US" sz="3200" dirty="0"/>
              <a:t>will actually facilitate those goals for </a:t>
            </a:r>
            <a:r>
              <a:rPr lang="en-US" sz="3200" dirty="0" smtClean="0"/>
              <a:t>you</a:t>
            </a:r>
            <a:endParaRPr lang="en-US" sz="3200" dirty="0"/>
          </a:p>
          <a:p>
            <a:pPr marL="0" indent="0">
              <a:buNone/>
            </a:pPr>
            <a:endParaRPr lang="en-US" dirty="0"/>
          </a:p>
          <a:p>
            <a:r>
              <a:rPr lang="en-US" sz="2400" dirty="0" smtClean="0"/>
              <a:t>Things to notice about sample proposals:</a:t>
            </a:r>
          </a:p>
          <a:p>
            <a:pPr>
              <a:buFont typeface="Arial"/>
              <a:buChar char="•"/>
            </a:pPr>
            <a:r>
              <a:rPr lang="en-US" sz="2400" dirty="0" smtClean="0"/>
              <a:t>All look different - and they should!  </a:t>
            </a:r>
          </a:p>
          <a:p>
            <a:pPr>
              <a:buFont typeface="Arial"/>
              <a:buChar char="•"/>
            </a:pPr>
            <a:r>
              <a:rPr lang="en-US" sz="2400" dirty="0" smtClean="0"/>
              <a:t>All legitimate reasons that a UROP research experience is important to the student</a:t>
            </a:r>
          </a:p>
        </p:txBody>
      </p:sp>
    </p:spTree>
    <p:extLst>
      <p:ext uri="{BB962C8B-B14F-4D97-AF65-F5344CB8AC3E}">
        <p14:creationId xmlns:p14="http://schemas.microsoft.com/office/powerpoint/2010/main" val="2064927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4"/>
            <a:ext cx="10058400" cy="4557248"/>
          </a:xfrm>
        </p:spPr>
        <p:txBody>
          <a:bodyPr>
            <a:normAutofit fontScale="70000" lnSpcReduction="20000"/>
          </a:bodyPr>
          <a:lstStyle/>
          <a:p>
            <a:pPr>
              <a:lnSpc>
                <a:spcPct val="100000"/>
              </a:lnSpc>
              <a:spcBef>
                <a:spcPts val="0"/>
              </a:spcBef>
              <a:spcAft>
                <a:spcPts val="0"/>
              </a:spcAft>
            </a:pPr>
            <a:r>
              <a:rPr lang="en-US" sz="3800" dirty="0"/>
              <a:t>I am currently a senior majoring in Chemistry and Chemical Engineering. I </a:t>
            </a:r>
            <a:r>
              <a:rPr lang="en-US" sz="3800" dirty="0" smtClean="0"/>
              <a:t>have developed </a:t>
            </a:r>
            <a:r>
              <a:rPr lang="en-US" sz="3800" dirty="0"/>
              <a:t>an interest in biochemistry and the applications of biochemistry and genetics </a:t>
            </a:r>
            <a:r>
              <a:rPr lang="en-US" sz="3800" dirty="0" smtClean="0"/>
              <a:t>in engineering </a:t>
            </a:r>
            <a:r>
              <a:rPr lang="en-US" sz="3800" dirty="0"/>
              <a:t>disciplines, such as biofuels and renewable energy. I plan to attend graduate </a:t>
            </a:r>
            <a:r>
              <a:rPr lang="en-US" sz="3800" dirty="0" smtClean="0"/>
              <a:t>school and </a:t>
            </a:r>
            <a:r>
              <a:rPr lang="en-US" sz="3800" dirty="0"/>
              <a:t>continue my studies in areas at the interface of biochemistry and engineering. </a:t>
            </a:r>
            <a:r>
              <a:rPr lang="en-US" sz="3800" dirty="0" smtClean="0"/>
              <a:t>Continued research </a:t>
            </a:r>
            <a:r>
              <a:rPr lang="en-US" sz="3800" dirty="0"/>
              <a:t>and work with the UROP program will help me to achieve my goal to complete </a:t>
            </a:r>
            <a:r>
              <a:rPr lang="en-US" sz="3800" dirty="0" smtClean="0"/>
              <a:t>a graduate </a:t>
            </a:r>
            <a:r>
              <a:rPr lang="en-US" sz="3800" dirty="0"/>
              <a:t>degree as well as help me to gain skills and experience that will be valuable in </a:t>
            </a:r>
            <a:r>
              <a:rPr lang="en-US" sz="3800" dirty="0" smtClean="0"/>
              <a:t>my profession</a:t>
            </a:r>
            <a:r>
              <a:rPr lang="en-US" sz="3800" dirty="0"/>
              <a:t>. Though I do not know exactly what I will do in my career, I hope to be able to </a:t>
            </a:r>
            <a:r>
              <a:rPr lang="en-US" sz="3800" dirty="0" smtClean="0"/>
              <a:t>use the </a:t>
            </a:r>
            <a:r>
              <a:rPr lang="en-US" sz="3800" dirty="0"/>
              <a:t>skills and knowledge I obtain to contribute to the well being of society and the environment</a:t>
            </a:r>
            <a:r>
              <a:rPr lang="en-US" sz="3800" dirty="0" smtClean="0"/>
              <a:t>.*</a:t>
            </a:r>
          </a:p>
          <a:p>
            <a:r>
              <a:rPr lang="en-US" sz="1600" dirty="0" smtClean="0"/>
              <a:t>*Chemistry Sample Proposal</a:t>
            </a:r>
            <a:endParaRPr lang="en-US" sz="1600" dirty="0"/>
          </a:p>
        </p:txBody>
      </p:sp>
    </p:spTree>
    <p:extLst>
      <p:ext uri="{BB962C8B-B14F-4D97-AF65-F5344CB8AC3E}">
        <p14:creationId xmlns:p14="http://schemas.microsoft.com/office/powerpoint/2010/main" val="2012995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 to Student’s Goals</a:t>
            </a:r>
            <a:endParaRPr lang="en-US" dirty="0"/>
          </a:p>
        </p:txBody>
      </p:sp>
      <p:sp>
        <p:nvSpPr>
          <p:cNvPr id="3" name="Content Placeholder 2"/>
          <p:cNvSpPr>
            <a:spLocks noGrp="1"/>
          </p:cNvSpPr>
          <p:nvPr>
            <p:ph idx="1"/>
          </p:nvPr>
        </p:nvSpPr>
        <p:spPr>
          <a:xfrm>
            <a:off x="1097280" y="1845733"/>
            <a:ext cx="10058400" cy="4490443"/>
          </a:xfrm>
        </p:spPr>
        <p:txBody>
          <a:bodyPr/>
          <a:lstStyle/>
          <a:p>
            <a:r>
              <a:rPr lang="en-US" sz="2100" dirty="0" smtClean="0"/>
              <a:t>I plan to graduate with my Bachelor’s Degree in Social Work in the spring of 2016. Ultimately, I hope to help people in crisis as a clinical therapist.  In this UROP position, I will be able to draw from my past research experience working with the Mechanical Engineering Department and a genetics lab at the Huntsman Cancer Institute, combining it with my social work course material to continue to develop my research skills in a social research setting.  … I will be able to …develop critical skills of data analysis, professional research writing, and professionalism.</a:t>
            </a:r>
          </a:p>
          <a:p>
            <a:r>
              <a:rPr lang="en-US" sz="2100" dirty="0" smtClean="0"/>
              <a:t>Completing this research project will give me a great social work research base upon which I can continue to improve.  Working on this project will allow me to gain an understanding of how to evaluate a therapy approach to understand the implications, which will be very useful in my career as a therapist.  I think evidence based practice is very important for therapists, and research is essential to develop and refine methods that are used in social work practice.  I hope to make social work research part of my career.*</a:t>
            </a:r>
          </a:p>
          <a:p>
            <a:r>
              <a:rPr lang="en-US" sz="1000" dirty="0" smtClean="0"/>
              <a:t>*Social Work Sample Proposal</a:t>
            </a:r>
            <a:endParaRPr lang="en-US" sz="1000" dirty="0"/>
          </a:p>
        </p:txBody>
      </p:sp>
    </p:spTree>
    <p:extLst>
      <p:ext uri="{BB962C8B-B14F-4D97-AF65-F5344CB8AC3E}">
        <p14:creationId xmlns:p14="http://schemas.microsoft.com/office/powerpoint/2010/main" val="35893443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Workshop your proposal</a:t>
            </a:r>
            <a:endParaRPr lang="en-US"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dirty="0" smtClean="0"/>
              <a:t>Structure</a:t>
            </a:r>
          </a:p>
          <a:p>
            <a:pPr>
              <a:buFont typeface="Arial" panose="020B0604020202020204" pitchFamily="34" charset="0"/>
              <a:buChar char="•"/>
            </a:pPr>
            <a:r>
              <a:rPr lang="en-US" sz="2400" dirty="0" smtClean="0"/>
              <a:t>Format</a:t>
            </a:r>
          </a:p>
          <a:p>
            <a:pPr>
              <a:buFont typeface="Arial" panose="020B0604020202020204" pitchFamily="34" charset="0"/>
              <a:buChar char="•"/>
            </a:pPr>
            <a:r>
              <a:rPr lang="en-US" sz="2400" dirty="0" smtClean="0"/>
              <a:t>Evaluation criteria content/Proposal requirements</a:t>
            </a:r>
          </a:p>
          <a:p>
            <a:pPr>
              <a:buFont typeface="Arial" panose="020B0604020202020204" pitchFamily="34" charset="0"/>
              <a:buChar char="•"/>
            </a:pPr>
            <a:r>
              <a:rPr lang="en-US" sz="2400" dirty="0" smtClean="0"/>
              <a:t>Writing quality</a:t>
            </a:r>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Identify strengths and areas for improvement</a:t>
            </a:r>
            <a:endParaRPr lang="en-US" sz="2400" dirty="0"/>
          </a:p>
        </p:txBody>
      </p:sp>
    </p:spTree>
    <p:extLst>
      <p:ext uri="{BB962C8B-B14F-4D97-AF65-F5344CB8AC3E}">
        <p14:creationId xmlns:p14="http://schemas.microsoft.com/office/powerpoint/2010/main" val="2665122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Contact Information</a:t>
            </a:r>
            <a:endParaRPr lang="en-US" dirty="0"/>
          </a:p>
        </p:txBody>
      </p:sp>
      <p:sp>
        <p:nvSpPr>
          <p:cNvPr id="3" name="Content Placeholder 2"/>
          <p:cNvSpPr>
            <a:spLocks noGrp="1"/>
          </p:cNvSpPr>
          <p:nvPr>
            <p:ph idx="1"/>
          </p:nvPr>
        </p:nvSpPr>
        <p:spPr/>
        <p:txBody>
          <a:bodyPr>
            <a:normAutofit lnSpcReduction="10000"/>
          </a:bodyPr>
          <a:lstStyle/>
          <a:p>
            <a:r>
              <a:rPr lang="en-US" dirty="0" smtClean="0"/>
              <a:t>Stephanie Shiver, </a:t>
            </a:r>
            <a:r>
              <a:rPr lang="en-US" i="1" dirty="0" smtClean="0"/>
              <a:t>Undergraduate </a:t>
            </a:r>
            <a:r>
              <a:rPr lang="en-US" i="1" dirty="0"/>
              <a:t>R</a:t>
            </a:r>
            <a:r>
              <a:rPr lang="en-US" i="1" dirty="0" smtClean="0"/>
              <a:t>esearch Advisor</a:t>
            </a:r>
            <a:endParaRPr lang="en-US" dirty="0" smtClean="0"/>
          </a:p>
          <a:p>
            <a:r>
              <a:rPr lang="en-US" dirty="0" smtClean="0">
                <a:hlinkClick r:id="rId2"/>
              </a:rPr>
              <a:t>stephanie.shiver@utah.edu</a:t>
            </a:r>
            <a:endParaRPr lang="en-US" dirty="0" smtClean="0"/>
          </a:p>
          <a:p>
            <a:r>
              <a:rPr lang="en-US" dirty="0" smtClean="0"/>
              <a:t>801-587-2189</a:t>
            </a:r>
          </a:p>
          <a:p>
            <a:endParaRPr lang="en-US" dirty="0"/>
          </a:p>
          <a:p>
            <a:r>
              <a:rPr lang="en-US" dirty="0" smtClean="0"/>
              <a:t>OUR Office Phone</a:t>
            </a:r>
          </a:p>
          <a:p>
            <a:r>
              <a:rPr lang="en-US" dirty="0" smtClean="0">
                <a:hlinkClick r:id="rId3"/>
              </a:rPr>
              <a:t>our@utah.edu</a:t>
            </a:r>
            <a:endParaRPr lang="en-US" dirty="0" smtClean="0"/>
          </a:p>
          <a:p>
            <a:r>
              <a:rPr lang="en-US" dirty="0" smtClean="0"/>
              <a:t>801-581-8070</a:t>
            </a:r>
          </a:p>
          <a:p>
            <a:endParaRPr lang="en-US" dirty="0"/>
          </a:p>
          <a:p>
            <a:r>
              <a:rPr lang="en-US" sz="2800" dirty="0"/>
              <a:t>o</a:t>
            </a:r>
            <a:r>
              <a:rPr lang="en-US" sz="2800" dirty="0" smtClean="0"/>
              <a:t>ur.utah.edu</a:t>
            </a:r>
            <a:endParaRPr lang="en-US" sz="2800" dirty="0"/>
          </a:p>
        </p:txBody>
      </p:sp>
    </p:spTree>
    <p:extLst>
      <p:ext uri="{BB962C8B-B14F-4D97-AF65-F5344CB8AC3E}">
        <p14:creationId xmlns:p14="http://schemas.microsoft.com/office/powerpoint/2010/main" val="163374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eligible to participate in UROP?</a:t>
            </a:r>
            <a:endParaRPr lang="en-US" dirty="0"/>
          </a:p>
        </p:txBody>
      </p:sp>
      <p:sp>
        <p:nvSpPr>
          <p:cNvPr id="3" name="Content Placeholder 2"/>
          <p:cNvSpPr>
            <a:spLocks noGrp="1"/>
          </p:cNvSpPr>
          <p:nvPr>
            <p:ph idx="1"/>
          </p:nvPr>
        </p:nvSpPr>
        <p:spPr>
          <a:xfrm>
            <a:off x="1097280" y="1845734"/>
            <a:ext cx="10058400" cy="4404754"/>
          </a:xfrm>
        </p:spPr>
        <p:txBody>
          <a:bodyPr>
            <a:normAutofit fontScale="92500" lnSpcReduction="10000"/>
          </a:bodyPr>
          <a:lstStyle/>
          <a:p>
            <a:pPr>
              <a:buFont typeface="Arial" panose="020B0604020202020204" pitchFamily="34" charset="0"/>
              <a:buChar char="•"/>
            </a:pPr>
            <a:r>
              <a:rPr lang="en-US" dirty="0" smtClean="0"/>
              <a:t>Matriculated </a:t>
            </a:r>
            <a:r>
              <a:rPr lang="en-US" dirty="0"/>
              <a:t>U of U undergraduate students, not on academic probation, disciplinary probation, or suspension.</a:t>
            </a:r>
          </a:p>
          <a:p>
            <a:pPr>
              <a:buFont typeface="Arial" panose="020B0604020202020204" pitchFamily="34" charset="0"/>
              <a:buChar char="•"/>
            </a:pPr>
            <a:r>
              <a:rPr lang="en-US" dirty="0" smtClean="0"/>
              <a:t>Attending </a:t>
            </a:r>
            <a:r>
              <a:rPr lang="en-US" dirty="0"/>
              <a:t>school full-time (at least 12 credit hours) during the award semester </a:t>
            </a:r>
            <a:r>
              <a:rPr lang="en-US" dirty="0" smtClean="0"/>
              <a:t>(Summer awards require full-time enrollment in </a:t>
            </a:r>
            <a:r>
              <a:rPr lang="en-US" dirty="0"/>
              <a:t>the previous Spring and following Fall semesters).</a:t>
            </a:r>
          </a:p>
          <a:p>
            <a:pPr>
              <a:buFont typeface="Arial" panose="020B0604020202020204" pitchFamily="34" charset="0"/>
              <a:buChar char="•"/>
            </a:pPr>
            <a:r>
              <a:rPr lang="en-US" dirty="0"/>
              <a:t>Applicants must be eligible for University employment</a:t>
            </a:r>
            <a:r>
              <a:rPr lang="en-US" dirty="0" smtClean="0"/>
              <a:t>.*</a:t>
            </a:r>
            <a:endParaRPr lang="en-US" dirty="0"/>
          </a:p>
          <a:p>
            <a:pPr>
              <a:buFont typeface="Arial" panose="020B0604020202020204" pitchFamily="34" charset="0"/>
              <a:buChar char="•"/>
            </a:pPr>
            <a:r>
              <a:rPr lang="en-US" dirty="0"/>
              <a:t>Applicants must have an established relationship with a faculty research mentor at the time of application. </a:t>
            </a:r>
          </a:p>
          <a:p>
            <a:pPr>
              <a:buFont typeface="Arial" panose="020B0604020202020204" pitchFamily="34" charset="0"/>
              <a:buChar char="•"/>
            </a:pPr>
            <a:r>
              <a:rPr lang="en-US" dirty="0" smtClean="0"/>
              <a:t>Faculty </a:t>
            </a:r>
            <a:r>
              <a:rPr lang="en-US" dirty="0"/>
              <a:t>mentors must be current University of Utah faculty members.</a:t>
            </a:r>
          </a:p>
          <a:p>
            <a:pPr>
              <a:buFont typeface="Arial" panose="020B0604020202020204" pitchFamily="34" charset="0"/>
              <a:buChar char="•"/>
            </a:pPr>
            <a:r>
              <a:rPr lang="en-US" dirty="0"/>
              <a:t>A student may be awarded a maximum of two semesters of UROP funding (1 new semester + 1 renewal semester).</a:t>
            </a:r>
          </a:p>
          <a:p>
            <a:r>
              <a:rPr lang="en-US" dirty="0"/>
              <a:t> </a:t>
            </a:r>
            <a:endParaRPr lang="en-US" dirty="0" smtClean="0"/>
          </a:p>
          <a:p>
            <a:r>
              <a:rPr lang="en-US" sz="1700" dirty="0" smtClean="0"/>
              <a:t>*</a:t>
            </a:r>
            <a:r>
              <a:rPr lang="en-US" sz="1700" i="1" dirty="0" smtClean="0"/>
              <a:t>If </a:t>
            </a:r>
            <a:r>
              <a:rPr lang="en-US" sz="1700" i="1" dirty="0"/>
              <a:t>ineligible for University employment, students may still participate in the program but cannot be compensated for their work. Please contact Rachel Hayes-Harb (r.hayes-harb@utah.edu) for more information on this option.</a:t>
            </a:r>
            <a:endParaRPr lang="en-US" sz="1700" dirty="0"/>
          </a:p>
        </p:txBody>
      </p:sp>
    </p:spTree>
    <p:extLst>
      <p:ext uri="{BB962C8B-B14F-4D97-AF65-F5344CB8AC3E}">
        <p14:creationId xmlns:p14="http://schemas.microsoft.com/office/powerpoint/2010/main" val="340386104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UROP Student Requirements</a:t>
            </a:r>
            <a:endParaRPr lang="en-US" dirty="0"/>
          </a:p>
        </p:txBody>
      </p:sp>
      <p:sp>
        <p:nvSpPr>
          <p:cNvPr id="3" name="Content Placeholder 2"/>
          <p:cNvSpPr>
            <a:spLocks noGrp="1"/>
          </p:cNvSpPr>
          <p:nvPr>
            <p:ph idx="1"/>
          </p:nvPr>
        </p:nvSpPr>
        <p:spPr>
          <a:xfrm>
            <a:off x="1097280" y="1845733"/>
            <a:ext cx="10058400" cy="4304545"/>
          </a:xfrm>
        </p:spPr>
        <p:txBody>
          <a:bodyPr>
            <a:normAutofit fontScale="77500" lnSpcReduction="20000"/>
          </a:bodyPr>
          <a:lstStyle/>
          <a:p>
            <a:pPr>
              <a:buFont typeface="Arial" panose="020B0604020202020204" pitchFamily="34" charset="0"/>
              <a:buChar char="•"/>
            </a:pPr>
            <a:r>
              <a:rPr lang="en-US" dirty="0"/>
              <a:t>Attend mandatory UROP orientation at the beginning of the award semester.</a:t>
            </a:r>
          </a:p>
          <a:p>
            <a:pPr>
              <a:buFont typeface="Arial" panose="020B0604020202020204" pitchFamily="34" charset="0"/>
              <a:buChar char="•"/>
            </a:pPr>
            <a:r>
              <a:rPr lang="en-US" dirty="0"/>
              <a:t>Attend a minimum of </a:t>
            </a:r>
            <a:r>
              <a:rPr lang="en-US" b="1" dirty="0"/>
              <a:t>TWO</a:t>
            </a:r>
            <a:r>
              <a:rPr lang="en-US" dirty="0"/>
              <a:t> events in our </a:t>
            </a:r>
            <a:r>
              <a:rPr lang="en-US" dirty="0">
                <a:hlinkClick r:id="rId2"/>
              </a:rPr>
              <a:t>Undergraduate Research Education Series</a:t>
            </a:r>
            <a:r>
              <a:rPr lang="en-US" dirty="0"/>
              <a:t> </a:t>
            </a:r>
          </a:p>
          <a:p>
            <a:pPr>
              <a:buFont typeface="Arial" panose="020B0604020202020204" pitchFamily="34" charset="0"/>
              <a:buChar char="•"/>
            </a:pPr>
            <a:r>
              <a:rPr lang="en-US" dirty="0"/>
              <a:t>Complete a UROP Final Report by the end of the award semester.</a:t>
            </a:r>
          </a:p>
          <a:p>
            <a:pPr>
              <a:buFont typeface="Arial" panose="020B0604020202020204" pitchFamily="34" charset="0"/>
              <a:buChar char="•"/>
            </a:pPr>
            <a:r>
              <a:rPr lang="en-US" dirty="0"/>
              <a:t>Present your research at the </a:t>
            </a:r>
            <a:r>
              <a:rPr lang="en-US" dirty="0">
                <a:hlinkClick r:id="rId3" tooltip="Undergraduate Research Symposium"/>
              </a:rPr>
              <a:t>Undergraduate Research Symposium</a:t>
            </a:r>
            <a:r>
              <a:rPr lang="en-US" dirty="0"/>
              <a:t>, the </a:t>
            </a:r>
            <a:r>
              <a:rPr lang="en-US" dirty="0">
                <a:hlinkClick r:id="rId4" tooltip="UCUR"/>
              </a:rPr>
              <a:t>Utah Conference on Undergraduate Research</a:t>
            </a:r>
            <a:r>
              <a:rPr lang="en-US" dirty="0"/>
              <a:t>, or the </a:t>
            </a:r>
            <a:r>
              <a:rPr lang="en-US" dirty="0">
                <a:hlinkClick r:id="rId5" tooltip="NCUR"/>
              </a:rPr>
              <a:t>National Conference on Undergraduate Research</a:t>
            </a:r>
            <a:r>
              <a:rPr lang="en-US" dirty="0"/>
              <a:t>; OR at a national/international professional conference in the discipline (must be pre-approved by the Office of Undergraduate Research) within three semesters </a:t>
            </a:r>
            <a:r>
              <a:rPr lang="en-US" dirty="0" smtClean="0"/>
              <a:t>following </a:t>
            </a:r>
            <a:r>
              <a:rPr lang="en-US" dirty="0"/>
              <a:t>the initial UROP </a:t>
            </a:r>
            <a:r>
              <a:rPr lang="en-US" smtClean="0"/>
              <a:t>award semester.</a:t>
            </a:r>
            <a:r>
              <a:rPr lang="en-US" dirty="0"/>
              <a:t> </a:t>
            </a:r>
          </a:p>
          <a:p>
            <a:pPr>
              <a:buFont typeface="Arial" panose="020B0604020202020204" pitchFamily="34" charset="0"/>
              <a:buChar char="•"/>
            </a:pPr>
            <a:r>
              <a:rPr lang="en-US" dirty="0"/>
              <a:t>Read and respond to correspondence from the OUR in a timely manner.</a:t>
            </a:r>
          </a:p>
          <a:p>
            <a:pPr>
              <a:buFont typeface="Arial" panose="020B0604020202020204" pitchFamily="34" charset="0"/>
              <a:buChar char="•"/>
            </a:pPr>
            <a:r>
              <a:rPr lang="en-US" dirty="0"/>
              <a:t>Conduct the research project under the supervision of the faculty mentor and as proposed in the application–substantial deviations must be discussed with the OUR right away.</a:t>
            </a:r>
          </a:p>
          <a:p>
            <a:pPr>
              <a:buFont typeface="Arial" panose="020B0604020202020204" pitchFamily="34" charset="0"/>
              <a:buChar char="•"/>
            </a:pPr>
            <a:r>
              <a:rPr lang="en-US" dirty="0"/>
              <a:t>Obtain and maintain certifications as needed for, e.g.,  Human Subject Research, Animal Research, Laboratory and other Environmental Health, HIPAA, etc.</a:t>
            </a:r>
          </a:p>
          <a:p>
            <a:pPr>
              <a:buFont typeface="Arial" panose="020B0604020202020204" pitchFamily="34" charset="0"/>
              <a:buChar char="•"/>
            </a:pPr>
            <a:r>
              <a:rPr lang="en-US" dirty="0"/>
              <a:t>Acknowledge support from the University of Utah Office of Undergraduate Research in the dissemination of the research.</a:t>
            </a:r>
          </a:p>
          <a:p>
            <a:pPr>
              <a:buFont typeface="Arial" panose="020B0604020202020204" pitchFamily="34" charset="0"/>
              <a:buChar char="•"/>
            </a:pPr>
            <a:r>
              <a:rPr lang="en-US" i="1" dirty="0"/>
              <a:t>Failure to meet these expectations will result in a forfeiture of the award, expulsion from the program and ineligibility to participate in other Office of Undergraduate Research programs, including the </a:t>
            </a:r>
            <a:r>
              <a:rPr lang="en-US" i="1" dirty="0">
                <a:hlinkClick r:id="rId6"/>
              </a:rPr>
              <a:t>URSD</a:t>
            </a:r>
            <a:r>
              <a:rPr lang="en-US" i="1" dirty="0"/>
              <a:t>.</a:t>
            </a:r>
            <a:endParaRPr lang="en-US" dirty="0"/>
          </a:p>
          <a:p>
            <a:endParaRPr lang="en-US" dirty="0"/>
          </a:p>
        </p:txBody>
      </p:sp>
    </p:spTree>
    <p:extLst>
      <p:ext uri="{BB962C8B-B14F-4D97-AF65-F5344CB8AC3E}">
        <p14:creationId xmlns:p14="http://schemas.microsoft.com/office/powerpoint/2010/main" val="3227311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UROP Proposal</a:t>
            </a:r>
            <a:endParaRPr lang="en-US" dirty="0"/>
          </a:p>
        </p:txBody>
      </p:sp>
      <p:sp>
        <p:nvSpPr>
          <p:cNvPr id="3" name="Content Placeholder 2"/>
          <p:cNvSpPr>
            <a:spLocks noGrp="1"/>
          </p:cNvSpPr>
          <p:nvPr>
            <p:ph idx="1"/>
          </p:nvPr>
        </p:nvSpPr>
        <p:spPr>
          <a:xfrm>
            <a:off x="1097280" y="1845734"/>
            <a:ext cx="10058400" cy="4354650"/>
          </a:xfrm>
        </p:spPr>
        <p:txBody>
          <a:bodyPr>
            <a:normAutofit/>
          </a:bodyPr>
          <a:lstStyle/>
          <a:p>
            <a:pPr>
              <a:buFont typeface="Arial" panose="020B0604020202020204" pitchFamily="34" charset="0"/>
              <a:buChar char="•"/>
            </a:pPr>
            <a:r>
              <a:rPr lang="en-US" sz="2400" dirty="0" smtClean="0"/>
              <a:t>4-6 page project proposal sent to OUR</a:t>
            </a:r>
          </a:p>
          <a:p>
            <a:pPr>
              <a:buFont typeface="Arial" panose="020B0604020202020204" pitchFamily="34" charset="0"/>
              <a:buChar char="•"/>
            </a:pPr>
            <a:r>
              <a:rPr lang="en-US" sz="2400" dirty="0" smtClean="0"/>
              <a:t>Faculty Mentor recommendation</a:t>
            </a:r>
          </a:p>
          <a:p>
            <a:pPr>
              <a:buFont typeface="Arial" panose="020B0604020202020204" pitchFamily="34" charset="0"/>
              <a:buChar char="•"/>
            </a:pPr>
            <a:r>
              <a:rPr lang="en-US" sz="2400" dirty="0" smtClean="0"/>
              <a:t>We send completed proposals out to independent reviewers in relevant School/College</a:t>
            </a:r>
          </a:p>
          <a:p>
            <a:pPr>
              <a:buFont typeface="Arial" panose="020B0604020202020204" pitchFamily="34" charset="0"/>
              <a:buChar char="•"/>
            </a:pPr>
            <a:r>
              <a:rPr lang="en-US" sz="2400" dirty="0" smtClean="0"/>
              <a:t>Increasingly competitive – strong proposal necessary</a:t>
            </a:r>
          </a:p>
          <a:p>
            <a:pPr>
              <a:buFont typeface="Arial" panose="020B0604020202020204" pitchFamily="34" charset="0"/>
              <a:buChar char="•"/>
            </a:pPr>
            <a:endParaRPr lang="en-US" sz="2400" dirty="0"/>
          </a:p>
          <a:p>
            <a:pPr>
              <a:buFont typeface="Arial" panose="020B0604020202020204" pitchFamily="34" charset="0"/>
              <a:buChar char="•"/>
            </a:pPr>
            <a:r>
              <a:rPr lang="en-US" sz="2400" dirty="0" smtClean="0"/>
              <a:t>Option to renew for a second semester – applications identical </a:t>
            </a:r>
            <a:r>
              <a:rPr lang="en-US" sz="2400" i="1" dirty="0" smtClean="0"/>
              <a:t>except</a:t>
            </a:r>
            <a:r>
              <a:rPr lang="en-US" sz="2400" dirty="0" smtClean="0"/>
              <a:t> for revised proposal and some additional questions on application form.  Deadlines are the same.</a:t>
            </a:r>
            <a:endParaRPr lang="en-US" sz="2400" dirty="0"/>
          </a:p>
        </p:txBody>
      </p:sp>
    </p:spTree>
    <p:extLst>
      <p:ext uri="{BB962C8B-B14F-4D97-AF65-F5344CB8AC3E}">
        <p14:creationId xmlns:p14="http://schemas.microsoft.com/office/powerpoint/2010/main" val="2979800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UROP Deadlines!</a:t>
            </a:r>
            <a:endParaRPr lang="en-US" dirty="0"/>
          </a:p>
        </p:txBody>
      </p:sp>
      <p:sp>
        <p:nvSpPr>
          <p:cNvPr id="3" name="Content Placeholder 2"/>
          <p:cNvSpPr>
            <a:spLocks noGrp="1"/>
          </p:cNvSpPr>
          <p:nvPr>
            <p:ph idx="1"/>
          </p:nvPr>
        </p:nvSpPr>
        <p:spPr/>
        <p:txBody>
          <a:bodyPr>
            <a:normAutofit/>
          </a:bodyPr>
          <a:lstStyle/>
          <a:p>
            <a:pPr marL="0" indent="0">
              <a:buNone/>
            </a:pPr>
            <a:endParaRPr lang="en-US" sz="3600" dirty="0" smtClean="0"/>
          </a:p>
          <a:p>
            <a:pPr marL="0" indent="0" algn="ctr">
              <a:buNone/>
            </a:pPr>
            <a:r>
              <a:rPr lang="en-US" sz="3600" dirty="0" smtClean="0"/>
              <a:t>Application to be funded in Spring 2016</a:t>
            </a:r>
          </a:p>
          <a:p>
            <a:pPr marL="0" indent="0" algn="ctr">
              <a:buNone/>
            </a:pPr>
            <a:r>
              <a:rPr lang="en-US" sz="4800" dirty="0" smtClean="0"/>
              <a:t> </a:t>
            </a:r>
            <a:r>
              <a:rPr lang="en-US" sz="4800" b="1" u="sng" dirty="0" smtClean="0"/>
              <a:t>November 6</a:t>
            </a:r>
            <a:endParaRPr lang="en-US" sz="4800" b="1" u="sng" dirty="0"/>
          </a:p>
        </p:txBody>
      </p:sp>
    </p:spTree>
    <p:extLst>
      <p:ext uri="{BB962C8B-B14F-4D97-AF65-F5344CB8AC3E}">
        <p14:creationId xmlns:p14="http://schemas.microsoft.com/office/powerpoint/2010/main" val="225556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Evaluation Criteria</a:t>
            </a:r>
            <a:endParaRPr lang="en-US" dirty="0"/>
          </a:p>
        </p:txBody>
      </p:sp>
      <p:sp>
        <p:nvSpPr>
          <p:cNvPr id="3" name="Content Placeholder 2"/>
          <p:cNvSpPr>
            <a:spLocks noGrp="1"/>
          </p:cNvSpPr>
          <p:nvPr>
            <p:ph idx="1"/>
          </p:nvPr>
        </p:nvSpPr>
        <p:spPr>
          <a:xfrm>
            <a:off x="1097280" y="1845734"/>
            <a:ext cx="10058400" cy="4404754"/>
          </a:xfrm>
        </p:spPr>
        <p:txBody>
          <a:bodyPr/>
          <a:lstStyle/>
          <a:p>
            <a:pPr>
              <a:buFont typeface="Arial" panose="020B0604020202020204" pitchFamily="34" charset="0"/>
              <a:buChar char="•"/>
            </a:pPr>
            <a:r>
              <a:rPr lang="en-US" u="sng" dirty="0"/>
              <a:t>Project quality</a:t>
            </a:r>
            <a:r>
              <a:rPr lang="en-US" dirty="0"/>
              <a:t>: Overall quality of the proposed research or creative work; effective written presentation of the project</a:t>
            </a:r>
          </a:p>
          <a:p>
            <a:pPr>
              <a:buFont typeface="Arial" panose="020B0604020202020204" pitchFamily="34" charset="0"/>
              <a:buChar char="•"/>
            </a:pPr>
            <a:r>
              <a:rPr lang="en-US" u="sng" dirty="0"/>
              <a:t>Plan and timeline</a:t>
            </a:r>
            <a:r>
              <a:rPr lang="en-US" dirty="0"/>
              <a:t>: Specific activities to be undertaken; concrete, realistic timeline for completion of the work</a:t>
            </a:r>
          </a:p>
          <a:p>
            <a:pPr>
              <a:buFont typeface="Arial" panose="020B0604020202020204" pitchFamily="34" charset="0"/>
              <a:buChar char="•"/>
            </a:pPr>
            <a:r>
              <a:rPr lang="en-US" u="sng" dirty="0"/>
              <a:t>Suitability of the mentoring relationship</a:t>
            </a:r>
            <a:r>
              <a:rPr lang="en-US" dirty="0"/>
              <a:t>: Relationship of the proposed work to the expertise of the faculty mentor; familiarity of the faculty mentor with the student and his/her skills and goals; impact of the proposed mentoring activities</a:t>
            </a:r>
          </a:p>
          <a:p>
            <a:pPr>
              <a:buFont typeface="Arial" panose="020B0604020202020204" pitchFamily="34" charset="0"/>
              <a:buChar char="•"/>
            </a:pPr>
            <a:r>
              <a:rPr lang="en-US" u="sng" dirty="0"/>
              <a:t>Impact on the student’s education</a:t>
            </a:r>
            <a:r>
              <a:rPr lang="en-US" dirty="0"/>
              <a:t>: Potential of the UROP experience to substantially enhance the student’s ability to meet educational and/or professional goals</a:t>
            </a:r>
          </a:p>
          <a:p>
            <a:pPr>
              <a:buFont typeface="Arial" panose="020B0604020202020204" pitchFamily="34" charset="0"/>
              <a:buChar char="•"/>
            </a:pPr>
            <a:r>
              <a:rPr lang="en-US" u="sng" dirty="0"/>
              <a:t>Overall assessment of the student/proposal by the faculty mentor</a:t>
            </a:r>
            <a:endParaRPr lang="en-US" dirty="0"/>
          </a:p>
          <a:p>
            <a:endParaRPr lang="en-US" dirty="0"/>
          </a:p>
        </p:txBody>
      </p:sp>
    </p:spTree>
    <p:extLst>
      <p:ext uri="{BB962C8B-B14F-4D97-AF65-F5344CB8AC3E}">
        <p14:creationId xmlns:p14="http://schemas.microsoft.com/office/powerpoint/2010/main" val="2151650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82540"/>
          </a:xfrm>
        </p:spPr>
        <p:txBody>
          <a:bodyPr/>
          <a:lstStyle/>
          <a:p>
            <a:r>
              <a:rPr lang="en-US" dirty="0" smtClean="0"/>
              <a:t>Proposal Details</a:t>
            </a:r>
            <a:endParaRPr lang="en-US" dirty="0"/>
          </a:p>
        </p:txBody>
      </p:sp>
      <p:sp>
        <p:nvSpPr>
          <p:cNvPr id="3" name="Content Placeholder 2"/>
          <p:cNvSpPr>
            <a:spLocks noGrp="1"/>
          </p:cNvSpPr>
          <p:nvPr>
            <p:ph idx="1"/>
          </p:nvPr>
        </p:nvSpPr>
        <p:spPr>
          <a:xfrm>
            <a:off x="1097280" y="1778000"/>
            <a:ext cx="10058400" cy="4434910"/>
          </a:xfrm>
        </p:spPr>
        <p:txBody>
          <a:bodyPr>
            <a:normAutofit lnSpcReduction="10000"/>
          </a:bodyPr>
          <a:lstStyle/>
          <a:p>
            <a:pPr>
              <a:buFont typeface="Arial" panose="020B0604020202020204" pitchFamily="34" charset="0"/>
              <a:buChar char="•"/>
            </a:pPr>
            <a:r>
              <a:rPr lang="en-US" sz="2400" b="1" dirty="0"/>
              <a:t>Format</a:t>
            </a:r>
            <a:r>
              <a:rPr lang="en-US" sz="2400" dirty="0"/>
              <a:t>: </a:t>
            </a:r>
            <a:r>
              <a:rPr lang="en-US" sz="2400" dirty="0" smtClean="0"/>
              <a:t>Cover page, double-spaced</a:t>
            </a:r>
            <a:r>
              <a:rPr lang="en-US" sz="2400" dirty="0"/>
              <a:t>, 12-point times new roman font, 1-inch margins</a:t>
            </a:r>
          </a:p>
          <a:p>
            <a:pPr>
              <a:buFont typeface="Arial" panose="020B0604020202020204" pitchFamily="34" charset="0"/>
              <a:buChar char="•"/>
            </a:pPr>
            <a:r>
              <a:rPr lang="en-US" sz="2400" dirty="0">
                <a:solidFill>
                  <a:schemeClr val="tx1"/>
                </a:solidFill>
              </a:rPr>
              <a:t>The proposal</a:t>
            </a:r>
            <a:r>
              <a:rPr lang="en-US" sz="2400" dirty="0"/>
              <a:t> </a:t>
            </a:r>
            <a:r>
              <a:rPr lang="en-US" sz="2400" b="1" dirty="0"/>
              <a:t>must include: a title, applicant name, faculty mentor name and department, and the following </a:t>
            </a:r>
            <a:r>
              <a:rPr lang="en-US" sz="2400" b="1" dirty="0" smtClean="0"/>
              <a:t>sections (using exactly these section titles in exactly this order)</a:t>
            </a:r>
            <a:r>
              <a:rPr lang="en-US" sz="2400" dirty="0" smtClean="0"/>
              <a:t>:</a:t>
            </a:r>
          </a:p>
          <a:p>
            <a:pPr marL="0" indent="0">
              <a:buNone/>
            </a:pPr>
            <a:endParaRPr lang="en-US" sz="2400" dirty="0"/>
          </a:p>
          <a:p>
            <a:pPr lvl="1">
              <a:buFont typeface="Arial" panose="020B0604020202020204" pitchFamily="34" charset="0"/>
              <a:buChar char="•"/>
            </a:pPr>
            <a:r>
              <a:rPr lang="en-US" sz="2400" dirty="0" smtClean="0"/>
              <a:t>Statement of the problem/topic of the research or creative work</a:t>
            </a:r>
          </a:p>
          <a:p>
            <a:pPr lvl="1">
              <a:buFont typeface="Arial" panose="020B0604020202020204" pitchFamily="34" charset="0"/>
              <a:buChar char="•"/>
            </a:pPr>
            <a:r>
              <a:rPr lang="en-US" sz="2400" dirty="0" smtClean="0"/>
              <a:t>Relevant </a:t>
            </a:r>
            <a:r>
              <a:rPr lang="en-US" sz="2400" dirty="0"/>
              <a:t>background/literature review</a:t>
            </a:r>
          </a:p>
          <a:p>
            <a:pPr lvl="1">
              <a:buFont typeface="Arial" panose="020B0604020202020204" pitchFamily="34" charset="0"/>
              <a:buChar char="•"/>
            </a:pPr>
            <a:r>
              <a:rPr lang="en-US" sz="2400" dirty="0"/>
              <a:t>Specific activities to be undertaken and a timetable allotted for each activity</a:t>
            </a:r>
          </a:p>
          <a:p>
            <a:pPr lvl="1">
              <a:buFont typeface="Arial" panose="020B0604020202020204" pitchFamily="34" charset="0"/>
              <a:buChar char="•"/>
            </a:pPr>
            <a:r>
              <a:rPr lang="en-US" sz="2400" dirty="0"/>
              <a:t>Relationship of the proposed work to the expertise of the faculty mentor</a:t>
            </a:r>
          </a:p>
          <a:p>
            <a:pPr lvl="1">
              <a:buFont typeface="Arial" panose="020B0604020202020204" pitchFamily="34" charset="0"/>
              <a:buChar char="•"/>
            </a:pPr>
            <a:r>
              <a:rPr lang="en-US" sz="2400" dirty="0"/>
              <a:t>Relationship of the proposed work to the student’s future goals</a:t>
            </a:r>
          </a:p>
          <a:p>
            <a:endParaRPr lang="en-US" dirty="0"/>
          </a:p>
        </p:txBody>
      </p:sp>
    </p:spTree>
    <p:extLst>
      <p:ext uri="{BB962C8B-B14F-4D97-AF65-F5344CB8AC3E}">
        <p14:creationId xmlns:p14="http://schemas.microsoft.com/office/powerpoint/2010/main" val="2553794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1382540"/>
          </a:xfrm>
        </p:spPr>
        <p:txBody>
          <a:bodyPr/>
          <a:lstStyle/>
          <a:p>
            <a:r>
              <a:rPr lang="en-US" dirty="0" smtClean="0"/>
              <a:t>Proposal Details</a:t>
            </a:r>
            <a:endParaRPr lang="en-US" dirty="0"/>
          </a:p>
        </p:txBody>
      </p:sp>
      <p:sp>
        <p:nvSpPr>
          <p:cNvPr id="3" name="Content Placeholder 2"/>
          <p:cNvSpPr>
            <a:spLocks noGrp="1"/>
          </p:cNvSpPr>
          <p:nvPr>
            <p:ph idx="1"/>
          </p:nvPr>
        </p:nvSpPr>
        <p:spPr>
          <a:xfrm>
            <a:off x="1097280" y="1778000"/>
            <a:ext cx="10058400" cy="4434910"/>
          </a:xfrm>
        </p:spPr>
        <p:txBody>
          <a:bodyPr>
            <a:normAutofit lnSpcReduction="10000"/>
          </a:bodyPr>
          <a:lstStyle/>
          <a:p>
            <a:pPr>
              <a:buFont typeface="Arial" panose="020B0604020202020204" pitchFamily="34" charset="0"/>
              <a:buChar char="•"/>
            </a:pPr>
            <a:r>
              <a:rPr lang="en-US" sz="2400" b="1" dirty="0"/>
              <a:t>Format</a:t>
            </a:r>
            <a:r>
              <a:rPr lang="en-US" sz="2400" dirty="0"/>
              <a:t>: </a:t>
            </a:r>
            <a:r>
              <a:rPr lang="en-US" sz="2400" dirty="0" smtClean="0"/>
              <a:t>Cover page, double-spaced</a:t>
            </a:r>
            <a:r>
              <a:rPr lang="en-US" sz="2400" dirty="0"/>
              <a:t>, 12-point times new roman font, 1-inch margins</a:t>
            </a:r>
          </a:p>
          <a:p>
            <a:pPr>
              <a:buFont typeface="Arial" panose="020B0604020202020204" pitchFamily="34" charset="0"/>
              <a:buChar char="•"/>
            </a:pPr>
            <a:r>
              <a:rPr lang="en-US" sz="2400" dirty="0">
                <a:solidFill>
                  <a:schemeClr val="tx1"/>
                </a:solidFill>
              </a:rPr>
              <a:t>The proposal</a:t>
            </a:r>
            <a:r>
              <a:rPr lang="en-US" sz="2400" dirty="0"/>
              <a:t> </a:t>
            </a:r>
            <a:r>
              <a:rPr lang="en-US" sz="2400" b="1" dirty="0"/>
              <a:t>must include: a title, applicant name, faculty mentor name and department, and the following </a:t>
            </a:r>
            <a:r>
              <a:rPr lang="en-US" sz="2400" b="1" dirty="0" smtClean="0"/>
              <a:t>sections </a:t>
            </a:r>
            <a:r>
              <a:rPr lang="en-US" sz="2400" b="1" i="1" dirty="0" smtClean="0">
                <a:solidFill>
                  <a:srgbClr val="FF0000"/>
                </a:solidFill>
              </a:rPr>
              <a:t>(using exactly these section titles in exactly this order)</a:t>
            </a:r>
            <a:r>
              <a:rPr lang="en-US" sz="2400" i="1" dirty="0" smtClean="0">
                <a:solidFill>
                  <a:srgbClr val="FF0000"/>
                </a:solidFill>
              </a:rPr>
              <a:t>:</a:t>
            </a:r>
          </a:p>
          <a:p>
            <a:pPr marL="0" indent="0">
              <a:buNone/>
            </a:pPr>
            <a:endParaRPr lang="en-US" sz="2400" dirty="0"/>
          </a:p>
          <a:p>
            <a:pPr lvl="1">
              <a:buFont typeface="Arial" panose="020B0604020202020204" pitchFamily="34" charset="0"/>
              <a:buChar char="•"/>
            </a:pPr>
            <a:r>
              <a:rPr lang="en-US" sz="2400" dirty="0" smtClean="0"/>
              <a:t>Statement of the problem/topic of the research or creative work</a:t>
            </a:r>
          </a:p>
          <a:p>
            <a:pPr lvl="1">
              <a:buFont typeface="Arial" panose="020B0604020202020204" pitchFamily="34" charset="0"/>
              <a:buChar char="•"/>
            </a:pPr>
            <a:r>
              <a:rPr lang="en-US" sz="2400" dirty="0" smtClean="0"/>
              <a:t>Relevant </a:t>
            </a:r>
            <a:r>
              <a:rPr lang="en-US" sz="2400" dirty="0"/>
              <a:t>background/literature review</a:t>
            </a:r>
          </a:p>
          <a:p>
            <a:pPr lvl="1">
              <a:buFont typeface="Arial" panose="020B0604020202020204" pitchFamily="34" charset="0"/>
              <a:buChar char="•"/>
            </a:pPr>
            <a:r>
              <a:rPr lang="en-US" sz="2400" dirty="0"/>
              <a:t>Specific activities to be undertaken and a timetable allotted for each activity</a:t>
            </a:r>
          </a:p>
          <a:p>
            <a:pPr lvl="1">
              <a:buFont typeface="Arial" panose="020B0604020202020204" pitchFamily="34" charset="0"/>
              <a:buChar char="•"/>
            </a:pPr>
            <a:r>
              <a:rPr lang="en-US" sz="2400" dirty="0"/>
              <a:t>Relationship of the proposed work to the expertise of the faculty mentor</a:t>
            </a:r>
          </a:p>
          <a:p>
            <a:pPr lvl="1">
              <a:buFont typeface="Arial" panose="020B0604020202020204" pitchFamily="34" charset="0"/>
              <a:buChar char="•"/>
            </a:pPr>
            <a:r>
              <a:rPr lang="en-US" sz="2400" dirty="0"/>
              <a:t>Relationship of the proposed work to the student’s future goals</a:t>
            </a:r>
          </a:p>
          <a:p>
            <a:endParaRPr lang="en-US" dirty="0"/>
          </a:p>
        </p:txBody>
      </p:sp>
    </p:spTree>
    <p:extLst>
      <p:ext uri="{BB962C8B-B14F-4D97-AF65-F5344CB8AC3E}">
        <p14:creationId xmlns:p14="http://schemas.microsoft.com/office/powerpoint/2010/main" val="317298959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1164</TotalTime>
  <Words>2740</Words>
  <Application>Microsoft Macintosh PowerPoint</Application>
  <PresentationFormat>Custom</PresentationFormat>
  <Paragraphs>249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Retrospect</vt:lpstr>
      <vt:lpstr>UROP Proposal Prep Session</vt:lpstr>
      <vt:lpstr>Undergraduate Research Opportunities Program (UROP)</vt:lpstr>
      <vt:lpstr>Who is eligible to participate in UROP?</vt:lpstr>
      <vt:lpstr>UROP Student Requirements</vt:lpstr>
      <vt:lpstr>UROP Proposal</vt:lpstr>
      <vt:lpstr>UROP Deadlines!</vt:lpstr>
      <vt:lpstr>Proposal Evaluation Criteria</vt:lpstr>
      <vt:lpstr>Proposal Details</vt:lpstr>
      <vt:lpstr>Proposal Details</vt:lpstr>
      <vt:lpstr>Proposal Details</vt:lpstr>
      <vt:lpstr>Sample Proposals</vt:lpstr>
      <vt:lpstr>Statement of Problem/Topic of Research or Creative Work</vt:lpstr>
      <vt:lpstr>Statement of problem/topic of research or creative work</vt:lpstr>
      <vt:lpstr>Statement of Problem/Topic of Research or Creative Work</vt:lpstr>
      <vt:lpstr>Relevant Background/Literature Review</vt:lpstr>
      <vt:lpstr>Specific Activities/Timeline</vt:lpstr>
      <vt:lpstr>Specific Activities/Timeline</vt:lpstr>
      <vt:lpstr>Specific Activities/Timeline</vt:lpstr>
      <vt:lpstr>Specific Activities/Timeline</vt:lpstr>
      <vt:lpstr>Specific Activities/Timeline</vt:lpstr>
      <vt:lpstr>Relationship of Project to Mentor’s Expertise</vt:lpstr>
      <vt:lpstr>Relationship of Project to Mentor’s Expertise</vt:lpstr>
      <vt:lpstr>Relationship to Student’s Goals</vt:lpstr>
      <vt:lpstr>Relationship to Student’s Goals</vt:lpstr>
      <vt:lpstr>Relationship to Student’s Goals</vt:lpstr>
      <vt:lpstr>Workshop your proposal</vt:lpstr>
      <vt:lpstr>OUR Contact Information</vt:lpstr>
    </vt:vector>
  </TitlesOfParts>
  <Company>Continuing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UROP Proposal Prep Session</dc:title>
  <dc:creator>STEPHANIE MICHELLE SHIVER</dc:creator>
  <cp:lastModifiedBy>U U</cp:lastModifiedBy>
  <cp:revision>48</cp:revision>
  <dcterms:created xsi:type="dcterms:W3CDTF">2015-05-26T15:04:39Z</dcterms:created>
  <dcterms:modified xsi:type="dcterms:W3CDTF">2015-10-02T19:33:07Z</dcterms:modified>
</cp:coreProperties>
</file>